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3" r:id="rId2"/>
    <p:sldMasterId id="2147484072" r:id="rId3"/>
  </p:sldMasterIdLst>
  <p:notesMasterIdLst>
    <p:notesMasterId r:id="rId38"/>
  </p:notesMasterIdLst>
  <p:handoutMasterIdLst>
    <p:handoutMasterId r:id="rId39"/>
  </p:handoutMasterIdLst>
  <p:sldIdLst>
    <p:sldId id="379" r:id="rId4"/>
    <p:sldId id="581" r:id="rId5"/>
    <p:sldId id="554" r:id="rId6"/>
    <p:sldId id="606" r:id="rId7"/>
    <p:sldId id="584" r:id="rId8"/>
    <p:sldId id="571" r:id="rId9"/>
    <p:sldId id="536" r:id="rId10"/>
    <p:sldId id="558" r:id="rId11"/>
    <p:sldId id="570" r:id="rId12"/>
    <p:sldId id="530" r:id="rId13"/>
    <p:sldId id="631" r:id="rId14"/>
    <p:sldId id="598" r:id="rId15"/>
    <p:sldId id="550" r:id="rId16"/>
    <p:sldId id="609" r:id="rId17"/>
    <p:sldId id="610" r:id="rId18"/>
    <p:sldId id="611" r:id="rId19"/>
    <p:sldId id="614" r:id="rId20"/>
    <p:sldId id="615" r:id="rId21"/>
    <p:sldId id="617" r:id="rId22"/>
    <p:sldId id="618" r:id="rId23"/>
    <p:sldId id="633" r:id="rId24"/>
    <p:sldId id="620" r:id="rId25"/>
    <p:sldId id="634" r:id="rId26"/>
    <p:sldId id="621" r:id="rId27"/>
    <p:sldId id="622" r:id="rId28"/>
    <p:sldId id="624" r:id="rId29"/>
    <p:sldId id="626" r:id="rId30"/>
    <p:sldId id="627" r:id="rId31"/>
    <p:sldId id="628" r:id="rId32"/>
    <p:sldId id="635" r:id="rId33"/>
    <p:sldId id="629" r:id="rId34"/>
    <p:sldId id="637" r:id="rId35"/>
    <p:sldId id="567" r:id="rId36"/>
    <p:sldId id="632" r:id="rId37"/>
  </p:sldIdLst>
  <p:sldSz cx="9144000" cy="6858000" type="screen4x3"/>
  <p:notesSz cx="6950075" cy="9236075"/>
  <p:custDataLst>
    <p:tags r:id="rId4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guide id="3" orient="horz" pos="2909">
          <p15:clr>
            <a:srgbClr val="A4A3A4"/>
          </p15:clr>
        </p15:guide>
        <p15:guide id="4"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len" initials="" lastIdx="2" clrIdx="0"/>
  <p:cmAuthor id="1" name="Dana Yeganian" initials=""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5FB7"/>
    <a:srgbClr val="EEF1F3"/>
    <a:srgbClr val="EFF2F4"/>
    <a:srgbClr val="5176C1"/>
    <a:srgbClr val="849ED4"/>
    <a:srgbClr val="2579E9"/>
    <a:srgbClr val="0A0A0A"/>
    <a:srgbClr val="0000AC"/>
    <a:srgbClr val="F1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13" autoAdjust="0"/>
    <p:restoredTop sz="67112" autoAdjust="0"/>
  </p:normalViewPr>
  <p:slideViewPr>
    <p:cSldViewPr>
      <p:cViewPr varScale="1">
        <p:scale>
          <a:sx n="115" d="100"/>
          <a:sy n="115" d="100"/>
        </p:scale>
        <p:origin x="14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2496" y="-84"/>
      </p:cViewPr>
      <p:guideLst>
        <p:guide orient="horz" pos="2924"/>
        <p:guide pos="2200"/>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1" y="1"/>
            <a:ext cx="3022807" cy="453869"/>
          </a:xfrm>
          <a:prstGeom prst="rect">
            <a:avLst/>
          </a:prstGeom>
          <a:noFill/>
          <a:ln w="12700" cap="sq">
            <a:noFill/>
            <a:miter lim="800000"/>
            <a:headEnd type="none" w="sm" len="sm"/>
            <a:tailEnd type="none" w="sm" len="sm"/>
          </a:ln>
        </p:spPr>
        <p:txBody>
          <a:bodyPr vert="horz" wrap="square" lIns="90747" tIns="45371" rIns="90747" bIns="45371" numCol="1" anchor="t" anchorCtr="0" compatLnSpc="1">
            <a:prstTxWarp prst="textNoShape">
              <a:avLst/>
            </a:prstTxWarp>
          </a:bodyPr>
          <a:lstStyle>
            <a:lvl1pPr defTabSz="905193" eaLnBrk="0" hangingPunct="0">
              <a:defRPr sz="1200">
                <a:latin typeface="Times New Roman" pitchFamily="18" charset="0"/>
              </a:defRPr>
            </a:lvl1pPr>
          </a:lstStyle>
          <a:p>
            <a:pPr>
              <a:defRPr/>
            </a:pPr>
            <a:endParaRPr lang="en-US" dirty="0"/>
          </a:p>
        </p:txBody>
      </p:sp>
      <p:sp>
        <p:nvSpPr>
          <p:cNvPr id="40963" name="Rectangle 3"/>
          <p:cNvSpPr>
            <a:spLocks noGrp="1" noChangeArrowheads="1"/>
          </p:cNvSpPr>
          <p:nvPr>
            <p:ph type="dt" sz="quarter" idx="1"/>
          </p:nvPr>
        </p:nvSpPr>
        <p:spPr bwMode="auto">
          <a:xfrm>
            <a:off x="3927269" y="1"/>
            <a:ext cx="3022806" cy="453869"/>
          </a:xfrm>
          <a:prstGeom prst="rect">
            <a:avLst/>
          </a:prstGeom>
          <a:noFill/>
          <a:ln w="12700" cap="sq">
            <a:noFill/>
            <a:miter lim="800000"/>
            <a:headEnd type="none" w="sm" len="sm"/>
            <a:tailEnd type="none" w="sm" len="sm"/>
          </a:ln>
        </p:spPr>
        <p:txBody>
          <a:bodyPr vert="horz" wrap="square" lIns="90747" tIns="45371" rIns="90747" bIns="45371" numCol="1" anchor="t" anchorCtr="0" compatLnSpc="1">
            <a:prstTxWarp prst="textNoShape">
              <a:avLst/>
            </a:prstTxWarp>
          </a:bodyPr>
          <a:lstStyle>
            <a:lvl1pPr algn="r" defTabSz="905193" eaLnBrk="0" hangingPunct="0">
              <a:defRPr sz="1200">
                <a:latin typeface="Times New Roman" pitchFamily="18" charset="0"/>
              </a:defRPr>
            </a:lvl1pPr>
          </a:lstStyle>
          <a:p>
            <a:pPr>
              <a:defRPr/>
            </a:pPr>
            <a:endParaRPr lang="en-US" dirty="0"/>
          </a:p>
        </p:txBody>
      </p:sp>
      <p:sp>
        <p:nvSpPr>
          <p:cNvPr id="40964" name="Rectangle 4"/>
          <p:cNvSpPr>
            <a:spLocks noGrp="1" noChangeArrowheads="1"/>
          </p:cNvSpPr>
          <p:nvPr>
            <p:ph type="ftr" sz="quarter" idx="2"/>
          </p:nvPr>
        </p:nvSpPr>
        <p:spPr bwMode="auto">
          <a:xfrm>
            <a:off x="1" y="8782207"/>
            <a:ext cx="3022807" cy="453869"/>
          </a:xfrm>
          <a:prstGeom prst="rect">
            <a:avLst/>
          </a:prstGeom>
          <a:noFill/>
          <a:ln w="12700" cap="sq">
            <a:noFill/>
            <a:miter lim="800000"/>
            <a:headEnd type="none" w="sm" len="sm"/>
            <a:tailEnd type="none" w="sm" len="sm"/>
          </a:ln>
        </p:spPr>
        <p:txBody>
          <a:bodyPr vert="horz" wrap="square" lIns="90747" tIns="45371" rIns="90747" bIns="45371" numCol="1" anchor="b" anchorCtr="0" compatLnSpc="1">
            <a:prstTxWarp prst="textNoShape">
              <a:avLst/>
            </a:prstTxWarp>
          </a:bodyPr>
          <a:lstStyle>
            <a:lvl1pPr defTabSz="905193" eaLnBrk="0" hangingPunct="0">
              <a:defRPr sz="1200">
                <a:latin typeface="Times New Roman" pitchFamily="18" charset="0"/>
              </a:defRPr>
            </a:lvl1pPr>
          </a:lstStyle>
          <a:p>
            <a:pPr>
              <a:defRPr/>
            </a:pPr>
            <a:endParaRPr lang="en-US" dirty="0"/>
          </a:p>
        </p:txBody>
      </p:sp>
      <p:sp>
        <p:nvSpPr>
          <p:cNvPr id="40965" name="Rectangle 5"/>
          <p:cNvSpPr>
            <a:spLocks noGrp="1" noChangeArrowheads="1"/>
          </p:cNvSpPr>
          <p:nvPr>
            <p:ph type="sldNum" sz="quarter" idx="3"/>
          </p:nvPr>
        </p:nvSpPr>
        <p:spPr bwMode="auto">
          <a:xfrm>
            <a:off x="3927269" y="8782207"/>
            <a:ext cx="3022806" cy="453869"/>
          </a:xfrm>
          <a:prstGeom prst="rect">
            <a:avLst/>
          </a:prstGeom>
          <a:noFill/>
          <a:ln w="12700" cap="sq">
            <a:noFill/>
            <a:miter lim="800000"/>
            <a:headEnd type="none" w="sm" len="sm"/>
            <a:tailEnd type="none" w="sm" len="sm"/>
          </a:ln>
        </p:spPr>
        <p:txBody>
          <a:bodyPr vert="horz" wrap="square" lIns="90747" tIns="45371" rIns="90747" bIns="45371" numCol="1" anchor="b" anchorCtr="0" compatLnSpc="1">
            <a:prstTxWarp prst="textNoShape">
              <a:avLst/>
            </a:prstTxWarp>
          </a:bodyPr>
          <a:lstStyle>
            <a:lvl1pPr algn="r" defTabSz="905193" eaLnBrk="0" hangingPunct="0">
              <a:defRPr sz="1200">
                <a:latin typeface="Times New Roman" pitchFamily="18" charset="0"/>
              </a:defRPr>
            </a:lvl1pPr>
          </a:lstStyle>
          <a:p>
            <a:pPr>
              <a:defRPr/>
            </a:pPr>
            <a:fld id="{C049A8BB-9F0B-4910-8E58-2107E7349DCA}" type="slidenum">
              <a:rPr lang="en-US"/>
              <a:pPr>
                <a:defRPr/>
              </a:pPr>
              <a:t>‹#›</a:t>
            </a:fld>
            <a:endParaRPr lang="en-US" dirty="0"/>
          </a:p>
        </p:txBody>
      </p:sp>
    </p:spTree>
    <p:extLst>
      <p:ext uri="{BB962C8B-B14F-4D97-AF65-F5344CB8AC3E}">
        <p14:creationId xmlns:p14="http://schemas.microsoft.com/office/powerpoint/2010/main" val="15376656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4"/>
          <p:cNvSpPr>
            <a:spLocks noGrp="1" noRot="1" noChangeAspect="1" noChangeArrowheads="1" noTextEdit="1"/>
          </p:cNvSpPr>
          <p:nvPr>
            <p:ph type="sldImg" idx="2"/>
          </p:nvPr>
        </p:nvSpPr>
        <p:spPr bwMode="auto">
          <a:xfrm>
            <a:off x="1674813" y="303213"/>
            <a:ext cx="3530600" cy="26479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452231" y="3180256"/>
            <a:ext cx="6196357" cy="5752711"/>
          </a:xfrm>
          <a:prstGeom prst="rect">
            <a:avLst/>
          </a:prstGeom>
          <a:noFill/>
          <a:ln w="12700" cap="sq">
            <a:noFill/>
            <a:miter lim="800000"/>
            <a:headEnd type="none" w="sm" len="sm"/>
            <a:tailEnd type="none" w="sm" len="sm"/>
          </a:ln>
        </p:spPr>
        <p:txBody>
          <a:bodyPr vert="horz" wrap="square" lIns="92470" tIns="46235" rIns="92470" bIns="46235" numCol="1" anchor="t" anchorCtr="0" compatLnSpc="1">
            <a:prstTxWarp prst="textNoShape">
              <a:avLst/>
            </a:prstTxWarp>
          </a:bodyPr>
          <a:lstStyle/>
          <a:p>
            <a:pPr lvl="0"/>
            <a:r>
              <a:rPr lang="en-US" noProof="0" dirty="0"/>
              <a:t>Click to edit Master text styles</a:t>
            </a:r>
          </a:p>
        </p:txBody>
      </p:sp>
      <p:sp>
        <p:nvSpPr>
          <p:cNvPr id="21511" name="Rectangle 7"/>
          <p:cNvSpPr>
            <a:spLocks noGrp="1" noChangeArrowheads="1"/>
          </p:cNvSpPr>
          <p:nvPr>
            <p:ph type="sldNum" sz="quarter" idx="5"/>
          </p:nvPr>
        </p:nvSpPr>
        <p:spPr bwMode="auto">
          <a:xfrm>
            <a:off x="3936789" y="8774272"/>
            <a:ext cx="3013286" cy="461803"/>
          </a:xfrm>
          <a:prstGeom prst="rect">
            <a:avLst/>
          </a:prstGeom>
          <a:noFill/>
          <a:ln w="12700" cap="sq">
            <a:noFill/>
            <a:miter lim="800000"/>
            <a:headEnd type="none" w="sm" len="sm"/>
            <a:tailEnd type="none" w="sm" len="sm"/>
          </a:ln>
        </p:spPr>
        <p:txBody>
          <a:bodyPr vert="horz" wrap="square" lIns="92470" tIns="46235" rIns="92470" bIns="46235" numCol="1" anchor="b" anchorCtr="0" compatLnSpc="1">
            <a:prstTxWarp prst="textNoShape">
              <a:avLst/>
            </a:prstTxWarp>
          </a:bodyPr>
          <a:lstStyle>
            <a:lvl1pPr algn="r" defTabSz="922724" eaLnBrk="0" hangingPunct="0">
              <a:defRPr sz="1200">
                <a:latin typeface="Times New Roman" pitchFamily="18" charset="0"/>
              </a:defRPr>
            </a:lvl1pPr>
          </a:lstStyle>
          <a:p>
            <a:pPr>
              <a:defRPr/>
            </a:pPr>
            <a:fld id="{8D5BD376-E1B8-4A40-A721-4582229457EE}" type="slidenum">
              <a:rPr lang="en-US"/>
              <a:pPr>
                <a:defRPr/>
              </a:pPr>
              <a:t>‹#›</a:t>
            </a:fld>
            <a:endParaRPr lang="en-US" dirty="0"/>
          </a:p>
        </p:txBody>
      </p:sp>
    </p:spTree>
    <p:extLst>
      <p:ext uri="{BB962C8B-B14F-4D97-AF65-F5344CB8AC3E}">
        <p14:creationId xmlns:p14="http://schemas.microsoft.com/office/powerpoint/2010/main" val="295691965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0"/>
      </a:spcBef>
      <a:spcAft>
        <a:spcPct val="0"/>
      </a:spcAft>
      <a:defRPr sz="1600" b="1" kern="1200">
        <a:solidFill>
          <a:schemeClr val="tx1"/>
        </a:solidFill>
        <a:latin typeface="+mj-lt"/>
        <a:ea typeface="+mn-ea"/>
        <a:cs typeface="+mn-cs"/>
      </a:defRPr>
    </a:lvl1pPr>
    <a:lvl2pPr marL="742950" indent="-285750" algn="l" rtl="0" eaLnBrk="0" fontAlgn="base" hangingPunct="0">
      <a:lnSpc>
        <a:spcPct val="200000"/>
      </a:lnSpc>
      <a:spcBef>
        <a:spcPct val="0"/>
      </a:spcBef>
      <a:spcAft>
        <a:spcPct val="0"/>
      </a:spcAft>
      <a:defRPr sz="1600" b="1" kern="1200">
        <a:solidFill>
          <a:schemeClr val="tx1"/>
        </a:solidFill>
        <a:latin typeface="+mj-lt"/>
        <a:ea typeface="+mn-ea"/>
        <a:cs typeface="+mn-cs"/>
      </a:defRPr>
    </a:lvl2pPr>
    <a:lvl3pPr marL="1143000" indent="-228600" algn="l" rtl="0" eaLnBrk="0" fontAlgn="base" hangingPunct="0">
      <a:lnSpc>
        <a:spcPct val="200000"/>
      </a:lnSpc>
      <a:spcBef>
        <a:spcPct val="0"/>
      </a:spcBef>
      <a:spcAft>
        <a:spcPct val="0"/>
      </a:spcAft>
      <a:defRPr sz="1600" b="1" kern="1200">
        <a:solidFill>
          <a:schemeClr val="tx1"/>
        </a:solidFill>
        <a:latin typeface="+mj-lt"/>
        <a:ea typeface="+mn-ea"/>
        <a:cs typeface="+mn-cs"/>
      </a:defRPr>
    </a:lvl3pPr>
    <a:lvl4pPr marL="1600200" indent="-228600" algn="l" rtl="0" eaLnBrk="0" fontAlgn="base" hangingPunct="0">
      <a:lnSpc>
        <a:spcPct val="200000"/>
      </a:lnSpc>
      <a:spcBef>
        <a:spcPct val="0"/>
      </a:spcBef>
      <a:spcAft>
        <a:spcPct val="0"/>
      </a:spcAft>
      <a:defRPr sz="1600" b="1" kern="1200">
        <a:solidFill>
          <a:schemeClr val="tx1"/>
        </a:solidFill>
        <a:latin typeface="+mj-lt"/>
        <a:ea typeface="+mn-ea"/>
        <a:cs typeface="+mn-cs"/>
      </a:defRPr>
    </a:lvl4pPr>
    <a:lvl5pPr marL="2057400" indent="-228600" algn="l" rtl="0" eaLnBrk="0" fontAlgn="base" hangingPunct="0">
      <a:lnSpc>
        <a:spcPct val="200000"/>
      </a:lnSpc>
      <a:spcBef>
        <a:spcPct val="0"/>
      </a:spcBef>
      <a:spcAft>
        <a:spcPct val="0"/>
      </a:spcAft>
      <a:defRPr sz="1600" b="1" kern="1200">
        <a:solidFill>
          <a:schemeClr val="tx1"/>
        </a:solidFill>
        <a:latin typeface="+mj-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D5BD376-E1B8-4A40-A721-4582229457EE}" type="slidenum">
              <a:rPr lang="en-US" smtClean="0"/>
              <a:pPr>
                <a:defRPr/>
              </a:pPr>
              <a:t>29</a:t>
            </a:fld>
            <a:endParaRPr lang="en-US" dirty="0"/>
          </a:p>
        </p:txBody>
      </p:sp>
    </p:spTree>
    <p:extLst>
      <p:ext uri="{BB962C8B-B14F-4D97-AF65-F5344CB8AC3E}">
        <p14:creationId xmlns:p14="http://schemas.microsoft.com/office/powerpoint/2010/main" val="38784052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7" descr="UNC_logo_white"/>
          <p:cNvPicPr>
            <a:picLocks noChangeAspect="1" noChangeArrowheads="1"/>
          </p:cNvPicPr>
          <p:nvPr/>
        </p:nvPicPr>
        <p:blipFill>
          <a:blip r:embed="rId3" cstate="print"/>
          <a:srcRect/>
          <a:stretch>
            <a:fillRect/>
          </a:stretch>
        </p:blipFill>
        <p:spPr bwMode="auto">
          <a:xfrm>
            <a:off x="6553200" y="152400"/>
            <a:ext cx="2381250" cy="819150"/>
          </a:xfrm>
          <a:prstGeom prst="rect">
            <a:avLst/>
          </a:prstGeom>
          <a:noFill/>
          <a:ln w="9525">
            <a:noFill/>
            <a:miter lim="800000"/>
            <a:headEnd/>
            <a:tailEnd/>
          </a:ln>
        </p:spPr>
      </p:pic>
      <p:sp>
        <p:nvSpPr>
          <p:cNvPr id="73730" name="Rectangle 2"/>
          <p:cNvSpPr>
            <a:spLocks noGrp="1" noChangeArrowheads="1"/>
          </p:cNvSpPr>
          <p:nvPr>
            <p:ph type="ctrTitle"/>
          </p:nvPr>
        </p:nvSpPr>
        <p:spPr>
          <a:xfrm>
            <a:off x="685800" y="1524000"/>
            <a:ext cx="7772400" cy="1470025"/>
          </a:xfrm>
        </p:spPr>
        <p:txBody>
          <a:bodyPr/>
          <a:lstStyle>
            <a:lvl1pPr>
              <a:defRPr sz="3600">
                <a:solidFill>
                  <a:schemeClr val="bg1"/>
                </a:solidFill>
              </a:defRPr>
            </a:lvl1pPr>
          </a:lstStyle>
          <a:p>
            <a:r>
              <a:rPr lang="en-US"/>
              <a:t>Click to edit Master title style</a:t>
            </a:r>
          </a:p>
        </p:txBody>
      </p:sp>
      <p:sp>
        <p:nvSpPr>
          <p:cNvPr id="73731" name="Rectangle 3"/>
          <p:cNvSpPr>
            <a:spLocks noGrp="1" noChangeArrowheads="1"/>
          </p:cNvSpPr>
          <p:nvPr>
            <p:ph type="subTitle" idx="1"/>
          </p:nvPr>
        </p:nvSpPr>
        <p:spPr>
          <a:xfrm>
            <a:off x="1371600" y="3048000"/>
            <a:ext cx="6400800" cy="2895600"/>
          </a:xfrm>
        </p:spPr>
        <p:txBody>
          <a:bodyPr/>
          <a:lstStyle>
            <a:lvl1pPr marL="0" indent="0" algn="ctr">
              <a:buFontTx/>
              <a:buNone/>
              <a:defRPr b="1">
                <a:solidFill>
                  <a:srgbClr val="E7E58C"/>
                </a:solidFill>
              </a:defRPr>
            </a:lvl1pPr>
          </a:lstStyle>
          <a:p>
            <a:r>
              <a:rPr lang="en-US"/>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a:defRPr>
                <a:solidFill>
                  <a:schemeClr val="bg1"/>
                </a:solidFill>
              </a:defRPr>
            </a:lvl1pPr>
          </a:lstStyle>
          <a:p>
            <a:pPr>
              <a:defRPr/>
            </a:pPr>
            <a:endParaRPr lang="en-US" dirty="0"/>
          </a:p>
        </p:txBody>
      </p:sp>
      <p:sp>
        <p:nvSpPr>
          <p:cNvPr id="6" name="Rectangle 5"/>
          <p:cNvSpPr>
            <a:spLocks noGrp="1" noChangeArrowheads="1"/>
          </p:cNvSpPr>
          <p:nvPr>
            <p:ph type="ftr" sz="quarter" idx="11"/>
          </p:nvPr>
        </p:nvSpPr>
        <p:spPr>
          <a:xfrm>
            <a:off x="3124200" y="6245225"/>
            <a:ext cx="2895600" cy="476250"/>
          </a:xfrm>
        </p:spPr>
        <p:txBody>
          <a:bodyPr/>
          <a:lstStyle>
            <a:lvl1pPr>
              <a:defRPr>
                <a:solidFill>
                  <a:schemeClr val="bg1"/>
                </a:solidFill>
              </a:defRPr>
            </a:lvl1pPr>
          </a:lstStyle>
          <a:p>
            <a:pPr>
              <a:defRPr/>
            </a:pPr>
            <a:endParaRPr lang="en-US" dirty="0"/>
          </a:p>
        </p:txBody>
      </p:sp>
      <p:sp>
        <p:nvSpPr>
          <p:cNvPr id="7" name="Rectangle 6"/>
          <p:cNvSpPr>
            <a:spLocks noGrp="1" noChangeArrowheads="1"/>
          </p:cNvSpPr>
          <p:nvPr>
            <p:ph type="sldNum" sz="quarter" idx="12"/>
          </p:nvPr>
        </p:nvSpPr>
        <p:spPr>
          <a:xfrm>
            <a:off x="6553200" y="6245225"/>
            <a:ext cx="2133600" cy="476250"/>
          </a:xfrm>
        </p:spPr>
        <p:txBody>
          <a:bodyPr/>
          <a:lstStyle>
            <a:lvl1pPr>
              <a:defRPr>
                <a:solidFill>
                  <a:schemeClr val="bg1"/>
                </a:solidFill>
              </a:defRPr>
            </a:lvl1pPr>
          </a:lstStyle>
          <a:p>
            <a:pPr>
              <a:defRPr/>
            </a:pPr>
            <a:fld id="{85092706-A5A2-43CE-90BF-D4B9FEE316BE}"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FC9F2FB-2328-439A-9C02-AB86CCA7BF1A}"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52400"/>
            <a:ext cx="16954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81200" y="152400"/>
            <a:ext cx="49339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3C1B664-49BE-4F08-BF91-CEA497EAF78E}"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6781800" cy="838200"/>
          </a:xfrm>
        </p:spPr>
        <p:txBody>
          <a:bodyPr/>
          <a:lstStyle/>
          <a:p>
            <a:r>
              <a:rPr lang="en-US"/>
              <a:t>Click to edit Master title style</a:t>
            </a:r>
          </a:p>
        </p:txBody>
      </p:sp>
      <p:sp>
        <p:nvSpPr>
          <p:cNvPr id="3" name="Table Placeholder 2"/>
          <p:cNvSpPr>
            <a:spLocks noGrp="1"/>
          </p:cNvSpPr>
          <p:nvPr>
            <p:ph type="tbl" idx="1"/>
          </p:nvPr>
        </p:nvSpPr>
        <p:spPr>
          <a:xfrm>
            <a:off x="2057400" y="1143000"/>
            <a:ext cx="6705600" cy="51054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62E83FC-5CAE-4B43-A745-214C2012AEE8}"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B8CB1CD-6494-447B-8711-5557CF317AA4}"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A9D98C-0EBB-43B2-8DD9-79B9DE440708}"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198B073-A98C-421D-8296-99C430656B2F}"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7638"/>
            <a:ext cx="41529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417638"/>
            <a:ext cx="41529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DEBAF96-FF0F-42C5-B691-AB4E612B817C}" type="slidenum">
              <a:rPr lang="en-US"/>
              <a:pPr>
                <a:defRPr/>
              </a:pPr>
              <a:t>‹#›</a:t>
            </a:fld>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BF8C652-DB87-4BC9-97D1-95982019AE10}" type="slidenum">
              <a:rPr lang="en-US"/>
              <a:pPr>
                <a:defRPr/>
              </a:pPr>
              <a:t>‹#›</a:t>
            </a:fld>
            <a:endParaRPr lang="en-US"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0783A17-FEDB-4C30-90AB-EC11B120A6F8}" type="slidenum">
              <a:rPr lang="en-US"/>
              <a:pPr>
                <a:defRPr/>
              </a:pPr>
              <a:t>‹#›</a:t>
            </a:fld>
            <a:endParaRPr lang="en-US"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207229B-E778-4A4C-AA59-3BE989D2B0D4}"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BEFFC7F-D221-4B18-86FD-1AEFBE5FBD27}" type="slidenum">
              <a:rPr lang="en-US"/>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1E81AE1-BB9F-41F3-A688-8EFE21730D35}" type="slidenum">
              <a:rPr lang="en-US"/>
              <a:pPr>
                <a:defRPr/>
              </a:pPr>
              <a:t>‹#›</a:t>
            </a:fld>
            <a:endParaRPr lang="en-US"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A2D41F9-8730-43E2-83F2-F9A308DCA311}" type="slidenum">
              <a:rPr lang="en-US"/>
              <a:pPr>
                <a:defRPr/>
              </a:pPr>
              <a:t>‹#›</a:t>
            </a:fld>
            <a:endParaRPr lang="en-US"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ECC04AC-7EE8-4E36-B426-0AF51A1E8FC3}" type="slidenum">
              <a:rPr lang="en-US"/>
              <a:pPr>
                <a:defRPr/>
              </a:pPr>
              <a:t>‹#›</a:t>
            </a:fld>
            <a:endParaRPr lang="en-US" dirty="0"/>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685800"/>
            <a:ext cx="211455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685800"/>
            <a:ext cx="619125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6F70263-0C17-4933-BB48-F9273649A593}" type="slidenum">
              <a:rPr lang="en-US"/>
              <a:pPr>
                <a:defRPr/>
              </a:pPr>
              <a:t>‹#›</a:t>
            </a:fld>
            <a:endParaRPr lang="en-US" dirty="0"/>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1A1F8C1-B6C8-4EB1-A913-CC497B6AB13B}"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F518B59-5BA2-4993-8852-7E88C1BAD9DD}"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CF8BE6-B4B5-410C-B615-3A13FA76B1B6}"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7638"/>
            <a:ext cx="41529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417638"/>
            <a:ext cx="41529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B1A8B87-08DA-4EB4-A834-D52B0720BA32}"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69AACEE-57B6-4000-9DF3-27B1EF3BDBA9}"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7B3CD2D-8B32-467B-BBC6-5A93A10FFD7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E80CB13-65AB-4CE2-9A96-B798CFDDF967}" type="slidenum">
              <a:rPr lang="en-US"/>
              <a:pPr>
                <a:defRPr/>
              </a:pPr>
              <a:t>‹#›</a:t>
            </a:fld>
            <a:endParaRPr lang="en-US" dirty="0"/>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EDDD15A-2A0E-44F2-8D72-AC5DE82FE0A9}"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1B13D04-4DB7-4A81-A582-580A7A347DC5}"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7E04C56-D9D3-413F-9041-D80074C747CD}"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A5D0923-FEAB-49D5-BA79-B249F8F9190B}"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685800"/>
            <a:ext cx="211455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685800"/>
            <a:ext cx="619125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FB52F17-7379-4722-9C09-C050DC0D6B0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57400" y="1143000"/>
            <a:ext cx="3276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86400" y="1143000"/>
            <a:ext cx="3276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751CEB7-3984-4EF6-A391-9323E8BCE57E}"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BDE51E2-3951-403C-A84E-C42A7A1397DF}"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0E644D7-F1EE-4D5B-8A58-EAC44C68AD38}"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E457570-8D13-40B1-BF9D-65662E32DBFC}"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BC50ED-0D95-4A66-A8ED-5228E875FF6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94E91D2-8A41-4A88-A6DA-8E7635FAC9AF}"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5.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1981200" y="152400"/>
            <a:ext cx="6781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057400" y="1143000"/>
            <a:ext cx="6705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2708" name="Rectangle 4"/>
          <p:cNvSpPr>
            <a:spLocks noGrp="1" noChangeArrowheads="1"/>
          </p:cNvSpPr>
          <p:nvPr>
            <p:ph type="dt" sz="half" idx="2"/>
          </p:nvPr>
        </p:nvSpPr>
        <p:spPr bwMode="auto">
          <a:xfrm>
            <a:off x="1981200" y="6384925"/>
            <a:ext cx="15240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2"/>
                </a:solidFill>
              </a:defRPr>
            </a:lvl1pPr>
          </a:lstStyle>
          <a:p>
            <a:pPr>
              <a:defRPr/>
            </a:pPr>
            <a:endParaRPr lang="en-US" dirty="0"/>
          </a:p>
        </p:txBody>
      </p:sp>
      <p:sp>
        <p:nvSpPr>
          <p:cNvPr id="72709" name="Rectangle 5"/>
          <p:cNvSpPr>
            <a:spLocks noGrp="1" noChangeArrowheads="1"/>
          </p:cNvSpPr>
          <p:nvPr>
            <p:ph type="ftr" sz="quarter" idx="3"/>
          </p:nvPr>
        </p:nvSpPr>
        <p:spPr bwMode="auto">
          <a:xfrm>
            <a:off x="3657600" y="6384925"/>
            <a:ext cx="3657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bg2"/>
                </a:solidFill>
              </a:defRPr>
            </a:lvl1pPr>
          </a:lstStyle>
          <a:p>
            <a:pPr>
              <a:defRPr/>
            </a:pPr>
            <a:endParaRPr lang="en-US" dirty="0"/>
          </a:p>
        </p:txBody>
      </p:sp>
      <p:sp>
        <p:nvSpPr>
          <p:cNvPr id="72710" name="Rectangle 6"/>
          <p:cNvSpPr>
            <a:spLocks noGrp="1" noChangeArrowheads="1"/>
          </p:cNvSpPr>
          <p:nvPr>
            <p:ph type="sldNum" sz="quarter" idx="4"/>
          </p:nvPr>
        </p:nvSpPr>
        <p:spPr bwMode="auto">
          <a:xfrm>
            <a:off x="7467600" y="6384925"/>
            <a:ext cx="12954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2"/>
                </a:solidFill>
              </a:defRPr>
            </a:lvl1pPr>
          </a:lstStyle>
          <a:p>
            <a:pPr>
              <a:defRPr/>
            </a:pPr>
            <a:fld id="{003BB9F2-7DDA-484E-BD3E-34F5DB86FEC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07" r:id="rId1"/>
    <p:sldLayoutId id="2147484084" r:id="rId2"/>
    <p:sldLayoutId id="2147484083" r:id="rId3"/>
    <p:sldLayoutId id="2147484082" r:id="rId4"/>
    <p:sldLayoutId id="2147484081" r:id="rId5"/>
    <p:sldLayoutId id="2147484080" r:id="rId6"/>
    <p:sldLayoutId id="2147484079" r:id="rId7"/>
    <p:sldLayoutId id="2147484078" r:id="rId8"/>
    <p:sldLayoutId id="2147484077" r:id="rId9"/>
    <p:sldLayoutId id="2147484076" r:id="rId10"/>
    <p:sldLayoutId id="2147484075" r:id="rId11"/>
    <p:sldLayoutId id="2147484074" r:id="rId12"/>
  </p:sldLayoutIdLst>
  <p:transition/>
  <p:txStyles>
    <p:titleStyle>
      <a:lvl1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charset="0"/>
        <a:buChar char="»"/>
        <a:defRPr sz="2000">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sz="2000">
          <a:solidFill>
            <a:srgbClr val="414141"/>
          </a:solidFill>
          <a:latin typeface="+mn-lt"/>
          <a:cs typeface="+mn-cs"/>
        </a:defRPr>
      </a:lvl5pPr>
      <a:lvl6pPr marL="2514600" indent="-228600" algn="l" rtl="0" fontAlgn="base">
        <a:spcBef>
          <a:spcPct val="20000"/>
        </a:spcBef>
        <a:spcAft>
          <a:spcPct val="0"/>
        </a:spcAft>
        <a:buClr>
          <a:srgbClr val="B2B2B2"/>
        </a:buClr>
        <a:buChar char="•"/>
        <a:defRPr>
          <a:solidFill>
            <a:srgbClr val="414141"/>
          </a:solidFill>
          <a:latin typeface="+mn-lt"/>
          <a:cs typeface="+mn-cs"/>
        </a:defRPr>
      </a:lvl6pPr>
      <a:lvl7pPr marL="2971800" indent="-228600" algn="l" rtl="0" fontAlgn="base">
        <a:spcBef>
          <a:spcPct val="20000"/>
        </a:spcBef>
        <a:spcAft>
          <a:spcPct val="0"/>
        </a:spcAft>
        <a:buClr>
          <a:srgbClr val="B2B2B2"/>
        </a:buClr>
        <a:buChar char="•"/>
        <a:defRPr>
          <a:solidFill>
            <a:srgbClr val="414141"/>
          </a:solidFill>
          <a:latin typeface="+mn-lt"/>
          <a:cs typeface="+mn-cs"/>
        </a:defRPr>
      </a:lvl7pPr>
      <a:lvl8pPr marL="3429000" indent="-228600" algn="l" rtl="0" fontAlgn="base">
        <a:spcBef>
          <a:spcPct val="20000"/>
        </a:spcBef>
        <a:spcAft>
          <a:spcPct val="0"/>
        </a:spcAft>
        <a:buClr>
          <a:srgbClr val="B2B2B2"/>
        </a:buClr>
        <a:buChar char="•"/>
        <a:defRPr>
          <a:solidFill>
            <a:srgbClr val="414141"/>
          </a:solidFill>
          <a:latin typeface="+mn-lt"/>
          <a:cs typeface="+mn-cs"/>
        </a:defRPr>
      </a:lvl8pPr>
      <a:lvl9pPr marL="3886200" indent="-228600" algn="l" rtl="0" fontAlgn="base">
        <a:spcBef>
          <a:spcPct val="20000"/>
        </a:spcBef>
        <a:spcAft>
          <a:spcPct val="0"/>
        </a:spcAft>
        <a:buClr>
          <a:srgbClr val="B2B2B2"/>
        </a:buClr>
        <a:buChar char="•"/>
        <a:defRPr>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457200" y="685800"/>
            <a:ext cx="8229600" cy="655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39" name="Rectangle 3"/>
          <p:cNvSpPr>
            <a:spLocks noGrp="1" noChangeArrowheads="1"/>
          </p:cNvSpPr>
          <p:nvPr>
            <p:ph type="body" idx="1"/>
          </p:nvPr>
        </p:nvSpPr>
        <p:spPr bwMode="auto">
          <a:xfrm>
            <a:off x="381000" y="1417638"/>
            <a:ext cx="8458200" cy="4830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0" name="Rectangle 4"/>
          <p:cNvSpPr>
            <a:spLocks noGrp="1" noChangeArrowheads="1"/>
          </p:cNvSpPr>
          <p:nvPr>
            <p:ph type="dt" sz="half" idx="2"/>
          </p:nvPr>
        </p:nvSpPr>
        <p:spPr bwMode="auto">
          <a:xfrm>
            <a:off x="381000" y="6388100"/>
            <a:ext cx="1981200" cy="3937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2"/>
                </a:solidFill>
              </a:defRPr>
            </a:lvl1pPr>
          </a:lstStyle>
          <a:p>
            <a:pPr>
              <a:defRPr/>
            </a:pPr>
            <a:endParaRPr lang="en-US" dirty="0"/>
          </a:p>
        </p:txBody>
      </p:sp>
      <p:sp>
        <p:nvSpPr>
          <p:cNvPr id="75781" name="Rectangle 5"/>
          <p:cNvSpPr>
            <a:spLocks noGrp="1" noChangeArrowheads="1"/>
          </p:cNvSpPr>
          <p:nvPr>
            <p:ph type="ftr" sz="quarter" idx="3"/>
          </p:nvPr>
        </p:nvSpPr>
        <p:spPr bwMode="auto">
          <a:xfrm>
            <a:off x="2590800" y="6384925"/>
            <a:ext cx="4038600" cy="396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2"/>
                </a:solidFill>
              </a:defRPr>
            </a:lvl1pPr>
          </a:lstStyle>
          <a:p>
            <a:pPr>
              <a:defRPr/>
            </a:pPr>
            <a:endParaRPr lang="en-US" dirty="0"/>
          </a:p>
        </p:txBody>
      </p:sp>
      <p:sp>
        <p:nvSpPr>
          <p:cNvPr id="75782" name="Rectangle 6"/>
          <p:cNvSpPr>
            <a:spLocks noGrp="1" noChangeArrowheads="1"/>
          </p:cNvSpPr>
          <p:nvPr>
            <p:ph type="sldNum" sz="quarter" idx="4"/>
          </p:nvPr>
        </p:nvSpPr>
        <p:spPr bwMode="auto">
          <a:xfrm>
            <a:off x="6858000" y="6384925"/>
            <a:ext cx="1981200" cy="396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2"/>
                </a:solidFill>
              </a:defRPr>
            </a:lvl1pPr>
          </a:lstStyle>
          <a:p>
            <a:pPr>
              <a:defRPr/>
            </a:pPr>
            <a:fld id="{9450F784-1E34-42C3-B442-714503DEBC3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95" r:id="rId1"/>
    <p:sldLayoutId id="2147484094" r:id="rId2"/>
    <p:sldLayoutId id="2147484093" r:id="rId3"/>
    <p:sldLayoutId id="2147484092" r:id="rId4"/>
    <p:sldLayoutId id="2147484091" r:id="rId5"/>
    <p:sldLayoutId id="2147484090" r:id="rId6"/>
    <p:sldLayoutId id="2147484089" r:id="rId7"/>
    <p:sldLayoutId id="2147484088" r:id="rId8"/>
    <p:sldLayoutId id="2147484087" r:id="rId9"/>
    <p:sldLayoutId id="2147484086" r:id="rId10"/>
    <p:sldLayoutId id="2147484085" r:id="rId11"/>
  </p:sldLayoutIdLst>
  <p:transition/>
  <p:txStyles>
    <p:titleStyle>
      <a:lvl1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charset="0"/>
        <a:buChar char="»"/>
        <a:defRPr sz="2000">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sz="2000">
          <a:solidFill>
            <a:srgbClr val="414141"/>
          </a:solidFill>
          <a:latin typeface="+mn-lt"/>
          <a:cs typeface="+mn-cs"/>
        </a:defRPr>
      </a:lvl5pPr>
      <a:lvl6pPr marL="2514600" indent="-228600" algn="l" rtl="0" fontAlgn="base">
        <a:spcBef>
          <a:spcPct val="20000"/>
        </a:spcBef>
        <a:spcAft>
          <a:spcPct val="0"/>
        </a:spcAft>
        <a:buClr>
          <a:srgbClr val="B2B2B2"/>
        </a:buClr>
        <a:buChar char="•"/>
        <a:defRPr>
          <a:solidFill>
            <a:srgbClr val="414141"/>
          </a:solidFill>
          <a:latin typeface="+mn-lt"/>
          <a:cs typeface="+mn-cs"/>
        </a:defRPr>
      </a:lvl6pPr>
      <a:lvl7pPr marL="2971800" indent="-228600" algn="l" rtl="0" fontAlgn="base">
        <a:spcBef>
          <a:spcPct val="20000"/>
        </a:spcBef>
        <a:spcAft>
          <a:spcPct val="0"/>
        </a:spcAft>
        <a:buClr>
          <a:srgbClr val="B2B2B2"/>
        </a:buClr>
        <a:buChar char="•"/>
        <a:defRPr>
          <a:solidFill>
            <a:srgbClr val="414141"/>
          </a:solidFill>
          <a:latin typeface="+mn-lt"/>
          <a:cs typeface="+mn-cs"/>
        </a:defRPr>
      </a:lvl7pPr>
      <a:lvl8pPr marL="3429000" indent="-228600" algn="l" rtl="0" fontAlgn="base">
        <a:spcBef>
          <a:spcPct val="20000"/>
        </a:spcBef>
        <a:spcAft>
          <a:spcPct val="0"/>
        </a:spcAft>
        <a:buClr>
          <a:srgbClr val="B2B2B2"/>
        </a:buClr>
        <a:buChar char="•"/>
        <a:defRPr>
          <a:solidFill>
            <a:srgbClr val="414141"/>
          </a:solidFill>
          <a:latin typeface="+mn-lt"/>
          <a:cs typeface="+mn-cs"/>
        </a:defRPr>
      </a:lvl8pPr>
      <a:lvl9pPr marL="3886200" indent="-228600" algn="l" rtl="0" fontAlgn="base">
        <a:spcBef>
          <a:spcPct val="20000"/>
        </a:spcBef>
        <a:spcAft>
          <a:spcPct val="0"/>
        </a:spcAft>
        <a:buClr>
          <a:srgbClr val="B2B2B2"/>
        </a:buClr>
        <a:buChar char="•"/>
        <a:defRPr>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bwMode="auto">
          <a:xfrm>
            <a:off x="457200" y="685800"/>
            <a:ext cx="8229600" cy="655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6627" name="Rectangle 3"/>
          <p:cNvSpPr>
            <a:spLocks noGrp="1" noChangeArrowheads="1"/>
          </p:cNvSpPr>
          <p:nvPr>
            <p:ph type="body" idx="1"/>
          </p:nvPr>
        </p:nvSpPr>
        <p:spPr bwMode="auto">
          <a:xfrm>
            <a:off x="381000" y="1417638"/>
            <a:ext cx="8458200" cy="4830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0900" name="Rectangle 4"/>
          <p:cNvSpPr>
            <a:spLocks noGrp="1" noChangeArrowheads="1"/>
          </p:cNvSpPr>
          <p:nvPr>
            <p:ph type="dt" sz="half" idx="2"/>
          </p:nvPr>
        </p:nvSpPr>
        <p:spPr bwMode="auto">
          <a:xfrm>
            <a:off x="381000" y="6388100"/>
            <a:ext cx="1981200" cy="3937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2"/>
                </a:solidFill>
                <a:latin typeface="+mn-lt"/>
              </a:defRPr>
            </a:lvl1pPr>
          </a:lstStyle>
          <a:p>
            <a:pPr>
              <a:defRPr/>
            </a:pPr>
            <a:endParaRPr lang="en-US" dirty="0"/>
          </a:p>
        </p:txBody>
      </p:sp>
      <p:sp>
        <p:nvSpPr>
          <p:cNvPr id="80901" name="Rectangle 5"/>
          <p:cNvSpPr>
            <a:spLocks noGrp="1" noChangeArrowheads="1"/>
          </p:cNvSpPr>
          <p:nvPr>
            <p:ph type="ftr" sz="quarter" idx="3"/>
          </p:nvPr>
        </p:nvSpPr>
        <p:spPr bwMode="auto">
          <a:xfrm>
            <a:off x="2590800" y="6384925"/>
            <a:ext cx="4038600" cy="396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2"/>
                </a:solidFill>
                <a:latin typeface="+mn-lt"/>
              </a:defRPr>
            </a:lvl1pPr>
          </a:lstStyle>
          <a:p>
            <a:pPr>
              <a:defRPr/>
            </a:pPr>
            <a:endParaRPr lang="en-US" dirty="0"/>
          </a:p>
        </p:txBody>
      </p:sp>
      <p:sp>
        <p:nvSpPr>
          <p:cNvPr id="80902" name="Rectangle 6"/>
          <p:cNvSpPr>
            <a:spLocks noGrp="1" noChangeArrowheads="1"/>
          </p:cNvSpPr>
          <p:nvPr>
            <p:ph type="sldNum" sz="quarter" idx="4"/>
          </p:nvPr>
        </p:nvSpPr>
        <p:spPr bwMode="auto">
          <a:xfrm>
            <a:off x="6858000" y="6384925"/>
            <a:ext cx="1981200" cy="396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2"/>
                </a:solidFill>
                <a:latin typeface="+mn-lt"/>
              </a:defRPr>
            </a:lvl1pPr>
          </a:lstStyle>
          <a:p>
            <a:pPr>
              <a:defRPr/>
            </a:pPr>
            <a:fld id="{07E51EEA-4C31-43FC-BC6E-65D549C4107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06" r:id="rId1"/>
    <p:sldLayoutId id="2147484105" r:id="rId2"/>
    <p:sldLayoutId id="2147484104" r:id="rId3"/>
    <p:sldLayoutId id="2147484103" r:id="rId4"/>
    <p:sldLayoutId id="2147484102" r:id="rId5"/>
    <p:sldLayoutId id="2147484101" r:id="rId6"/>
    <p:sldLayoutId id="2147484100" r:id="rId7"/>
    <p:sldLayoutId id="2147484099" r:id="rId8"/>
    <p:sldLayoutId id="2147484098" r:id="rId9"/>
    <p:sldLayoutId id="2147484097" r:id="rId10"/>
    <p:sldLayoutId id="2147484096" r:id="rId11"/>
  </p:sldLayoutIdLst>
  <p:txStyles>
    <p:titleStyle>
      <a:lvl1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charset="0"/>
        <a:buChar char="»"/>
        <a:defRPr>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a:solidFill>
            <a:srgbClr val="414141"/>
          </a:solidFill>
          <a:latin typeface="+mn-lt"/>
          <a:cs typeface="+mn-cs"/>
        </a:defRPr>
      </a:lvl5pPr>
      <a:lvl6pPr marL="2514600" indent="-228600" algn="l" rtl="0" fontAlgn="base">
        <a:spcBef>
          <a:spcPct val="20000"/>
        </a:spcBef>
        <a:spcAft>
          <a:spcPct val="0"/>
        </a:spcAft>
        <a:buClr>
          <a:srgbClr val="B2B2B2"/>
        </a:buClr>
        <a:buChar char="•"/>
        <a:defRPr>
          <a:solidFill>
            <a:srgbClr val="414141"/>
          </a:solidFill>
          <a:latin typeface="+mn-lt"/>
          <a:cs typeface="+mn-cs"/>
        </a:defRPr>
      </a:lvl6pPr>
      <a:lvl7pPr marL="2971800" indent="-228600" algn="l" rtl="0" fontAlgn="base">
        <a:spcBef>
          <a:spcPct val="20000"/>
        </a:spcBef>
        <a:spcAft>
          <a:spcPct val="0"/>
        </a:spcAft>
        <a:buClr>
          <a:srgbClr val="B2B2B2"/>
        </a:buClr>
        <a:buChar char="•"/>
        <a:defRPr>
          <a:solidFill>
            <a:srgbClr val="414141"/>
          </a:solidFill>
          <a:latin typeface="+mn-lt"/>
          <a:cs typeface="+mn-cs"/>
        </a:defRPr>
      </a:lvl7pPr>
      <a:lvl8pPr marL="3429000" indent="-228600" algn="l" rtl="0" fontAlgn="base">
        <a:spcBef>
          <a:spcPct val="20000"/>
        </a:spcBef>
        <a:spcAft>
          <a:spcPct val="0"/>
        </a:spcAft>
        <a:buClr>
          <a:srgbClr val="B2B2B2"/>
        </a:buClr>
        <a:buChar char="•"/>
        <a:defRPr>
          <a:solidFill>
            <a:srgbClr val="414141"/>
          </a:solidFill>
          <a:latin typeface="+mn-lt"/>
          <a:cs typeface="+mn-cs"/>
        </a:defRPr>
      </a:lvl8pPr>
      <a:lvl9pPr marL="3886200" indent="-228600" algn="l" rtl="0" fontAlgn="base">
        <a:spcBef>
          <a:spcPct val="20000"/>
        </a:spcBef>
        <a:spcAft>
          <a:spcPct val="0"/>
        </a:spcAft>
        <a:buClr>
          <a:srgbClr val="B2B2B2"/>
        </a:buClr>
        <a:buChar char="•"/>
        <a:defRPr>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4.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1.emf"/><Relationship Id="rId5" Type="http://schemas.openxmlformats.org/officeDocument/2006/relationships/oleObject" Target="../embeddings/oleObject2.bin"/><Relationship Id="rId4"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11.emf"/><Relationship Id="rId5" Type="http://schemas.openxmlformats.org/officeDocument/2006/relationships/oleObject" Target="../embeddings/oleObject4.bin"/><Relationship Id="rId4"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hyperlink" Target="mailto:Epictraining@unchealth.unc.edu" TargetMode="Externa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p:cNvSpPr>
          <p:nvPr>
            <p:ph type="ctrTitle" idx="4294967295"/>
          </p:nvPr>
        </p:nvSpPr>
        <p:spPr bwMode="auto">
          <a:xfrm>
            <a:off x="685800" y="2209800"/>
            <a:ext cx="7772400" cy="1470025"/>
          </a:xfrm>
        </p:spPr>
        <p:txBody>
          <a:bodyPr wrap="square" lIns="91440" tIns="45720" rIns="91440" bIns="45720" numCol="1" anchorCtr="0" compatLnSpc="1">
            <a:prstTxWarp prst="textNoShape">
              <a:avLst/>
            </a:prstTxWarp>
          </a:bodyPr>
          <a:lstStyle/>
          <a:p>
            <a:pPr marL="109538" eaLnBrk="1" hangingPunct="1"/>
            <a:r>
              <a:rPr lang="en-US" sz="4400" dirty="0">
                <a:solidFill>
                  <a:schemeClr val="accent3"/>
                </a:solidFill>
              </a:rPr>
              <a:t>Documenting in the EHR as a Medical Student</a:t>
            </a:r>
          </a:p>
        </p:txBody>
      </p:sp>
    </p:spTree>
    <p:extLst>
      <p:ext uri="{BB962C8B-B14F-4D97-AF65-F5344CB8AC3E}">
        <p14:creationId xmlns:p14="http://schemas.microsoft.com/office/powerpoint/2010/main" val="40112622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Make Meaningful Contributions</a:t>
            </a:r>
          </a:p>
        </p:txBody>
      </p:sp>
      <p:sp>
        <p:nvSpPr>
          <p:cNvPr id="3" name="Content Placeholder 2"/>
          <p:cNvSpPr>
            <a:spLocks noGrp="1"/>
          </p:cNvSpPr>
          <p:nvPr>
            <p:ph idx="1"/>
          </p:nvPr>
        </p:nvSpPr>
        <p:spPr/>
        <p:txBody>
          <a:bodyPr/>
          <a:lstStyle/>
          <a:p>
            <a:endParaRPr lang="en-US" sz="2000" dirty="0"/>
          </a:p>
          <a:p>
            <a:r>
              <a:rPr lang="en-US" sz="2000" dirty="0"/>
              <a:t>Medical students always want to feel helpful and needed by the medical team</a:t>
            </a:r>
          </a:p>
          <a:p>
            <a:endParaRPr lang="en-US" sz="2000" dirty="0"/>
          </a:p>
          <a:p>
            <a:r>
              <a:rPr lang="en-US" sz="2000" dirty="0"/>
              <a:t>By writing the note that will be a part of the legal medical record, you will be making an authentic contribution to the team</a:t>
            </a:r>
          </a:p>
          <a:p>
            <a:endParaRPr lang="en-US" sz="2000" dirty="0"/>
          </a:p>
          <a:p>
            <a:r>
              <a:rPr lang="en-US" sz="2000" dirty="0"/>
              <a:t>The attending or resident will appreciate your contributions to patient care</a:t>
            </a:r>
          </a:p>
          <a:p>
            <a:endParaRPr lang="en-US" sz="2000" dirty="0"/>
          </a:p>
          <a:p>
            <a:r>
              <a:rPr lang="en-US" sz="2000" dirty="0"/>
              <a:t>Helping with writing your patients’ notes in the EHR may free up the attending or resident’s time and allow for more teaching and education</a:t>
            </a:r>
          </a:p>
          <a:p>
            <a:pPr marL="0" indent="0">
              <a:buNone/>
            </a:pPr>
            <a:endParaRPr lang="en-US" sz="2000"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6654105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Important things to remember</a:t>
            </a:r>
          </a:p>
        </p:txBody>
      </p:sp>
      <p:sp>
        <p:nvSpPr>
          <p:cNvPr id="3" name="Content Placeholder 2"/>
          <p:cNvSpPr>
            <a:spLocks noGrp="1"/>
          </p:cNvSpPr>
          <p:nvPr>
            <p:ph idx="1"/>
          </p:nvPr>
        </p:nvSpPr>
        <p:spPr/>
        <p:txBody>
          <a:bodyPr/>
          <a:lstStyle/>
          <a:p>
            <a:r>
              <a:rPr lang="en-US" sz="2000" dirty="0"/>
              <a:t>You must </a:t>
            </a:r>
            <a:r>
              <a:rPr lang="en-US" sz="2000" dirty="0" smtClean="0"/>
              <a:t>present </a:t>
            </a:r>
            <a:r>
              <a:rPr lang="en-US" sz="2000" dirty="0"/>
              <a:t>your findings from the history, physical exam, and assessment/plan in the physical presence of the attending or resident. Ideally the patient should be present during the presentation as well</a:t>
            </a:r>
          </a:p>
          <a:p>
            <a:r>
              <a:rPr lang="en-US" sz="2000" dirty="0" smtClean="0"/>
              <a:t>The </a:t>
            </a:r>
            <a:r>
              <a:rPr lang="en-US" sz="2000" dirty="0"/>
              <a:t>attending or resident must verify in the medical record all student documentation or findings including the history, the physical exam, and/or medical decision </a:t>
            </a:r>
            <a:r>
              <a:rPr lang="en-US" sz="2000" dirty="0" smtClean="0"/>
              <a:t>making</a:t>
            </a:r>
            <a:endParaRPr lang="en-US" sz="2000" dirty="0"/>
          </a:p>
          <a:p>
            <a:r>
              <a:rPr lang="en-US" sz="2000" dirty="0"/>
              <a:t>The attending or resident must personally perform or </a:t>
            </a:r>
            <a:r>
              <a:rPr lang="en-US" sz="2000" dirty="0" smtClean="0"/>
              <a:t>re-perform </a:t>
            </a:r>
            <a:r>
              <a:rPr lang="en-US" sz="2000" dirty="0"/>
              <a:t>the physical exam and medical decision making </a:t>
            </a:r>
            <a:r>
              <a:rPr lang="en-US" sz="2000" dirty="0" smtClean="0"/>
              <a:t>activities</a:t>
            </a:r>
            <a:endParaRPr lang="en-US" sz="2000" dirty="0"/>
          </a:p>
          <a:p>
            <a:r>
              <a:rPr lang="en-US" sz="2000" dirty="0"/>
              <a:t>The attending and resident must review and edit as necessary your note and attest that the attending or resident verified the information in the note</a:t>
            </a:r>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0574975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141" y="2057400"/>
            <a:ext cx="1943100" cy="15113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00" y="2023074"/>
            <a:ext cx="2497873" cy="1600200"/>
          </a:xfrm>
          <a:prstGeom prst="rect">
            <a:avLst/>
          </a:prstGeom>
        </p:spPr>
      </p:pic>
      <p:sp>
        <p:nvSpPr>
          <p:cNvPr id="7" name="TextBox 6"/>
          <p:cNvSpPr txBox="1"/>
          <p:nvPr/>
        </p:nvSpPr>
        <p:spPr>
          <a:xfrm>
            <a:off x="171450" y="4038600"/>
            <a:ext cx="2057400" cy="830997"/>
          </a:xfrm>
          <a:prstGeom prst="rect">
            <a:avLst/>
          </a:prstGeom>
          <a:noFill/>
        </p:spPr>
        <p:txBody>
          <a:bodyPr wrap="square" rtlCol="0">
            <a:spAutoFit/>
          </a:bodyPr>
          <a:lstStyle/>
          <a:p>
            <a:r>
              <a:rPr lang="en-US" sz="1600" dirty="0"/>
              <a:t>Step 1:</a:t>
            </a:r>
          </a:p>
          <a:p>
            <a:r>
              <a:rPr lang="en-US" sz="1600" dirty="0"/>
              <a:t>Student obtains H&amp;P from patient</a:t>
            </a:r>
          </a:p>
        </p:txBody>
      </p:sp>
      <p:sp>
        <p:nvSpPr>
          <p:cNvPr id="8" name="TextBox 7"/>
          <p:cNvSpPr txBox="1"/>
          <p:nvPr/>
        </p:nvSpPr>
        <p:spPr>
          <a:xfrm>
            <a:off x="2924175" y="4038600"/>
            <a:ext cx="2562225" cy="1077218"/>
          </a:xfrm>
          <a:prstGeom prst="rect">
            <a:avLst/>
          </a:prstGeom>
          <a:noFill/>
        </p:spPr>
        <p:txBody>
          <a:bodyPr wrap="square" rtlCol="0">
            <a:spAutoFit/>
          </a:bodyPr>
          <a:lstStyle/>
          <a:p>
            <a:r>
              <a:rPr lang="en-US" sz="1600" dirty="0"/>
              <a:t>Step 2: Student presents to the attending or resident. The attending or resident </a:t>
            </a:r>
            <a:r>
              <a:rPr lang="en-US" sz="1600" dirty="0" smtClean="0"/>
              <a:t>verifies</a:t>
            </a:r>
            <a:endParaRPr lang="en-US" sz="1600" dirty="0"/>
          </a:p>
        </p:txBody>
      </p:sp>
      <p:sp>
        <p:nvSpPr>
          <p:cNvPr id="9" name="TextBox 8"/>
          <p:cNvSpPr txBox="1"/>
          <p:nvPr/>
        </p:nvSpPr>
        <p:spPr>
          <a:xfrm>
            <a:off x="6096000" y="4038600"/>
            <a:ext cx="2574073" cy="2308324"/>
          </a:xfrm>
          <a:prstGeom prst="rect">
            <a:avLst/>
          </a:prstGeom>
          <a:noFill/>
        </p:spPr>
        <p:txBody>
          <a:bodyPr wrap="square" rtlCol="0">
            <a:spAutoFit/>
          </a:bodyPr>
          <a:lstStyle/>
          <a:p>
            <a:r>
              <a:rPr lang="en-US" sz="1600" dirty="0"/>
              <a:t>Step 3: Student documents the encounter. The attending or resident edits the note so that only information verified is included and confirms that the note is verified. Student reads final note (for feedback)</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9533" y="2007926"/>
            <a:ext cx="2291508" cy="1630496"/>
          </a:xfrm>
          <a:prstGeom prst="rect">
            <a:avLst/>
          </a:prstGeom>
        </p:spPr>
      </p:pic>
    </p:spTree>
    <p:extLst>
      <p:ext uri="{BB962C8B-B14F-4D97-AF65-F5344CB8AC3E}">
        <p14:creationId xmlns:p14="http://schemas.microsoft.com/office/powerpoint/2010/main" val="295614230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Other considerations</a:t>
            </a:r>
          </a:p>
        </p:txBody>
      </p:sp>
      <p:sp>
        <p:nvSpPr>
          <p:cNvPr id="3" name="Content Placeholder 2"/>
          <p:cNvSpPr>
            <a:spLocks noGrp="1"/>
          </p:cNvSpPr>
          <p:nvPr>
            <p:ph idx="1"/>
          </p:nvPr>
        </p:nvSpPr>
        <p:spPr/>
        <p:txBody>
          <a:bodyPr/>
          <a:lstStyle/>
          <a:p>
            <a:pPr algn="just"/>
            <a:endParaRPr lang="en-US" sz="2000" dirty="0"/>
          </a:p>
          <a:p>
            <a:pPr algn="just"/>
            <a:r>
              <a:rPr lang="en-US" sz="2000" dirty="0"/>
              <a:t>Take documentation seriously. The attending or resident will review and edit your notes but you are still accountable for your documentation as a student</a:t>
            </a:r>
          </a:p>
          <a:p>
            <a:pPr algn="just"/>
            <a:endParaRPr lang="en-US" sz="2000" dirty="0"/>
          </a:p>
          <a:p>
            <a:pPr algn="just"/>
            <a:r>
              <a:rPr lang="en-US" sz="2000" dirty="0"/>
              <a:t>Communicate with the teaching physician if you have ANY question regarding a patient’s history, physical exam, plan or other aspects of the </a:t>
            </a:r>
            <a:r>
              <a:rPr lang="en-US" sz="2000" dirty="0" smtClean="0"/>
              <a:t>visit</a:t>
            </a:r>
            <a:endParaRPr lang="en-US" sz="2000" dirty="0"/>
          </a:p>
          <a:p>
            <a:pPr algn="just"/>
            <a:endParaRPr lang="en-US" sz="2000" dirty="0"/>
          </a:p>
          <a:p>
            <a:pPr algn="just"/>
            <a:r>
              <a:rPr lang="en-US" sz="2000" dirty="0"/>
              <a:t>Ask for feedback on notes you </a:t>
            </a:r>
            <a:r>
              <a:rPr lang="en-US" sz="2000" dirty="0" smtClean="0"/>
              <a:t>complete</a:t>
            </a:r>
          </a:p>
          <a:p>
            <a:pPr algn="just"/>
            <a:endParaRPr lang="en-US" sz="2000" dirty="0"/>
          </a:p>
          <a:p>
            <a:pPr algn="just"/>
            <a:r>
              <a:rPr lang="en-US" sz="2000" dirty="0"/>
              <a:t>Review the UNC Health Care policy “Medical Student Participation and Documentation in the EHR and Use of Medical Student Notes by Physicians and Advanced Practice Providers” </a:t>
            </a:r>
            <a:r>
              <a:rPr lang="en-US" sz="2000" dirty="0" err="1"/>
              <a:t>PolicyStat</a:t>
            </a:r>
            <a:r>
              <a:rPr lang="en-US" sz="2000" dirty="0"/>
              <a:t> ID # 4661931</a:t>
            </a:r>
          </a:p>
        </p:txBody>
      </p:sp>
    </p:spTree>
    <p:extLst>
      <p:ext uri="{BB962C8B-B14F-4D97-AF65-F5344CB8AC3E}">
        <p14:creationId xmlns:p14="http://schemas.microsoft.com/office/powerpoint/2010/main" val="299520345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Example – Clinical Case 1</a:t>
            </a:r>
          </a:p>
        </p:txBody>
      </p:sp>
      <p:sp>
        <p:nvSpPr>
          <p:cNvPr id="3" name="Subtitle 2"/>
          <p:cNvSpPr>
            <a:spLocks noGrp="1"/>
          </p:cNvSpPr>
          <p:nvPr>
            <p:ph type="subTitle" idx="1"/>
          </p:nvPr>
        </p:nvSpPr>
        <p:spPr/>
        <p:txBody>
          <a:bodyPr/>
          <a:lstStyle/>
          <a:p>
            <a:r>
              <a:rPr lang="en-US" dirty="0"/>
              <a:t>Ambulatory Clinic Visit</a:t>
            </a:r>
          </a:p>
          <a:p>
            <a:endParaRPr lang="en-US" dirty="0"/>
          </a:p>
        </p:txBody>
      </p:sp>
    </p:spTree>
    <p:extLst>
      <p:ext uri="{BB962C8B-B14F-4D97-AF65-F5344CB8AC3E}">
        <p14:creationId xmlns:p14="http://schemas.microsoft.com/office/powerpoint/2010/main" val="7314014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Chart Review &amp; Patient Visit</a:t>
            </a:r>
          </a:p>
        </p:txBody>
      </p:sp>
      <p:sp>
        <p:nvSpPr>
          <p:cNvPr id="3" name="Content Placeholder 2"/>
          <p:cNvSpPr>
            <a:spLocks noGrp="1"/>
          </p:cNvSpPr>
          <p:nvPr>
            <p:ph idx="1"/>
          </p:nvPr>
        </p:nvSpPr>
        <p:spPr>
          <a:xfrm>
            <a:off x="381000" y="1417638"/>
            <a:ext cx="8458200" cy="5440362"/>
          </a:xfrm>
        </p:spPr>
        <p:txBody>
          <a:bodyPr/>
          <a:lstStyle/>
          <a:p>
            <a:endParaRPr lang="en-US" sz="1800" dirty="0"/>
          </a:p>
          <a:p>
            <a:r>
              <a:rPr lang="en-US" sz="2000" dirty="0"/>
              <a:t>In the Application Phase, the student is assigned to see a patient at clinic presenting for an acute care visit with chief complaint of shortness of breath</a:t>
            </a:r>
          </a:p>
          <a:p>
            <a:endParaRPr lang="en-US" sz="2000" dirty="0"/>
          </a:p>
          <a:p>
            <a:r>
              <a:rPr lang="en-US" sz="2000" dirty="0"/>
              <a:t>The student reviews relevant information in the chart before entering the patient’s room</a:t>
            </a:r>
          </a:p>
          <a:p>
            <a:endParaRPr lang="en-US" sz="2000" dirty="0"/>
          </a:p>
          <a:p>
            <a:r>
              <a:rPr lang="en-US" sz="2000" dirty="0"/>
              <a:t>The student enters the room to interview a patient and obtains a history relevant to the patient’s complaint of shortness of breath. She performs a physical exam. She commits to a differential and management plan</a:t>
            </a:r>
          </a:p>
        </p:txBody>
      </p:sp>
    </p:spTree>
    <p:extLst>
      <p:ext uri="{BB962C8B-B14F-4D97-AF65-F5344CB8AC3E}">
        <p14:creationId xmlns:p14="http://schemas.microsoft.com/office/powerpoint/2010/main" val="58813478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55638"/>
          </a:xfrm>
        </p:spPr>
        <p:txBody>
          <a:bodyPr/>
          <a:lstStyle/>
          <a:p>
            <a:r>
              <a:rPr lang="en-US" sz="2800" dirty="0"/>
              <a:t>Patient Presentation</a:t>
            </a:r>
          </a:p>
        </p:txBody>
      </p:sp>
      <p:sp>
        <p:nvSpPr>
          <p:cNvPr id="3" name="Content Placeholder 2"/>
          <p:cNvSpPr>
            <a:spLocks noGrp="1"/>
          </p:cNvSpPr>
          <p:nvPr>
            <p:ph idx="1"/>
          </p:nvPr>
        </p:nvSpPr>
        <p:spPr>
          <a:xfrm>
            <a:off x="381000" y="1752600"/>
            <a:ext cx="8458200" cy="4906962"/>
          </a:xfrm>
        </p:spPr>
        <p:txBody>
          <a:bodyPr/>
          <a:lstStyle/>
          <a:p>
            <a:endParaRPr lang="en-US" sz="2000" dirty="0"/>
          </a:p>
          <a:p>
            <a:r>
              <a:rPr lang="en-US" sz="2000" dirty="0"/>
              <a:t>She presents the patient’s history and physical exam, along with her assessment and plan, in the physical presence of the </a:t>
            </a:r>
            <a:r>
              <a:rPr lang="en-US" sz="2000" dirty="0" smtClean="0"/>
              <a:t>teaching physician (ideally </a:t>
            </a:r>
            <a:r>
              <a:rPr lang="en-US" sz="2000" dirty="0"/>
              <a:t>in front of the patient)</a:t>
            </a:r>
          </a:p>
          <a:p>
            <a:endParaRPr lang="en-US" sz="2000" dirty="0"/>
          </a:p>
          <a:p>
            <a:r>
              <a:rPr lang="en-US" sz="2000" dirty="0"/>
              <a:t>The teaching physician makes it clear to the patient that the student is still learning and gives her feedback on her presentation</a:t>
            </a:r>
          </a:p>
          <a:p>
            <a:endParaRPr lang="en-US" sz="2000" dirty="0"/>
          </a:p>
          <a:p>
            <a:r>
              <a:rPr lang="en-US" sz="2000" dirty="0"/>
              <a:t>The teaching physician asks follow up questions and repeats the physical exam</a:t>
            </a:r>
          </a:p>
          <a:p>
            <a:endParaRPr lang="en-US" sz="2000" dirty="0"/>
          </a:p>
          <a:p>
            <a:r>
              <a:rPr lang="en-US" sz="2000" dirty="0"/>
              <a:t>Now that the teaching physician has confirmed the diagnosis, the student and the attending discuss their plan for treatment with the patient</a:t>
            </a:r>
          </a:p>
          <a:p>
            <a:endParaRPr lang="en-US" sz="2000" dirty="0"/>
          </a:p>
          <a:p>
            <a:pPr lvl="1"/>
            <a:endParaRPr lang="en-US" sz="1800" dirty="0"/>
          </a:p>
        </p:txBody>
      </p:sp>
    </p:spTree>
    <p:extLst>
      <p:ext uri="{BB962C8B-B14F-4D97-AF65-F5344CB8AC3E}">
        <p14:creationId xmlns:p14="http://schemas.microsoft.com/office/powerpoint/2010/main" val="405716912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55638"/>
          </a:xfrm>
        </p:spPr>
        <p:txBody>
          <a:bodyPr/>
          <a:lstStyle/>
          <a:p>
            <a:r>
              <a:rPr lang="en-US" sz="2800" dirty="0">
                <a:solidFill>
                  <a:srgbClr val="335FB7"/>
                </a:solidFill>
              </a:rPr>
              <a:t>Student Workflow</a:t>
            </a:r>
            <a:endParaRPr lang="en-US" sz="2800" dirty="0"/>
          </a:p>
        </p:txBody>
      </p:sp>
      <p:sp>
        <p:nvSpPr>
          <p:cNvPr id="3" name="Content Placeholder 2"/>
          <p:cNvSpPr>
            <a:spLocks noGrp="1"/>
          </p:cNvSpPr>
          <p:nvPr>
            <p:ph idx="1"/>
          </p:nvPr>
        </p:nvSpPr>
        <p:spPr>
          <a:xfrm>
            <a:off x="304800" y="1600200"/>
            <a:ext cx="8458200" cy="3886200"/>
          </a:xfrm>
        </p:spPr>
        <p:txBody>
          <a:bodyPr/>
          <a:lstStyle/>
          <a:p>
            <a:endParaRPr lang="en-US" sz="2000" dirty="0"/>
          </a:p>
          <a:p>
            <a:r>
              <a:rPr lang="en-US" sz="2000" dirty="0"/>
              <a:t>The student begins the patient’s note in the encounter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819400"/>
            <a:ext cx="6039693" cy="3410426"/>
          </a:xfrm>
          <a:prstGeom prst="rect">
            <a:avLst/>
          </a:prstGeom>
        </p:spPr>
      </p:pic>
    </p:spTree>
    <p:extLst>
      <p:ext uri="{BB962C8B-B14F-4D97-AF65-F5344CB8AC3E}">
        <p14:creationId xmlns:p14="http://schemas.microsoft.com/office/powerpoint/2010/main" val="370365973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335FB7"/>
                </a:solidFill>
              </a:rPr>
              <a:t>Student Workflow</a:t>
            </a:r>
          </a:p>
        </p:txBody>
      </p:sp>
      <p:sp>
        <p:nvSpPr>
          <p:cNvPr id="3" name="Content Placeholder 2"/>
          <p:cNvSpPr>
            <a:spLocks noGrp="1"/>
          </p:cNvSpPr>
          <p:nvPr>
            <p:ph idx="1"/>
          </p:nvPr>
        </p:nvSpPr>
        <p:spPr>
          <a:xfrm>
            <a:off x="152400" y="1219200"/>
            <a:ext cx="8763000" cy="4495800"/>
          </a:xfrm>
        </p:spPr>
        <p:txBody>
          <a:bodyPr/>
          <a:lstStyle/>
          <a:p>
            <a:pPr lvl="1"/>
            <a:endParaRPr lang="en-US" sz="1400" dirty="0"/>
          </a:p>
          <a:p>
            <a:endParaRPr lang="en-US" sz="2000" dirty="0"/>
          </a:p>
          <a:p>
            <a:r>
              <a:rPr lang="en-US" sz="2000" dirty="0"/>
              <a:t>The student documents the history, physical exam, differential, and plan</a:t>
            </a:r>
          </a:p>
          <a:p>
            <a:endParaRPr lang="en-US" sz="2000" b="1" dirty="0">
              <a:solidFill>
                <a:schemeClr val="tx1"/>
              </a:solidFill>
            </a:endParaRPr>
          </a:p>
          <a:p>
            <a:r>
              <a:rPr lang="en-US" sz="2000" dirty="0"/>
              <a:t>Student pends an order for an </a:t>
            </a:r>
            <a:r>
              <a:rPr lang="en-US" sz="2000" dirty="0" smtClean="0"/>
              <a:t>x-ray</a:t>
            </a:r>
            <a:endParaRPr lang="en-US" sz="2000" dirty="0"/>
          </a:p>
          <a:p>
            <a:endParaRPr lang="en-US" sz="2000" dirty="0"/>
          </a:p>
          <a:p>
            <a:r>
              <a:rPr lang="en-US" sz="2000" dirty="0"/>
              <a:t>Student goes back into the chart to update the patient’s allergy list because the patient mentioned an allergy to azithromycin while talking to the teaching </a:t>
            </a:r>
            <a:r>
              <a:rPr lang="en-US" sz="2000" dirty="0" smtClean="0"/>
              <a:t>physician</a:t>
            </a:r>
          </a:p>
          <a:p>
            <a:pPr marL="0" indent="0">
              <a:buNone/>
            </a:pPr>
            <a:endParaRPr lang="en-US" sz="2000" dirty="0" smtClean="0"/>
          </a:p>
          <a:p>
            <a:r>
              <a:rPr lang="en-US" sz="2000" dirty="0"/>
              <a:t>The student must document their contribution to the visit, and sign the note with Name and Title (Medical Student)</a:t>
            </a:r>
          </a:p>
        </p:txBody>
      </p:sp>
    </p:spTree>
    <p:extLst>
      <p:ext uri="{BB962C8B-B14F-4D97-AF65-F5344CB8AC3E}">
        <p14:creationId xmlns:p14="http://schemas.microsoft.com/office/powerpoint/2010/main" val="38345442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350" y="838200"/>
            <a:ext cx="8229600" cy="947078"/>
          </a:xfrm>
        </p:spPr>
        <p:txBody>
          <a:bodyPr/>
          <a:lstStyle/>
          <a:p>
            <a:r>
              <a:rPr lang="en-US" sz="2800" dirty="0">
                <a:solidFill>
                  <a:srgbClr val="335FB7"/>
                </a:solidFill>
              </a:rPr>
              <a:t>Teaching Physician Workflow</a:t>
            </a:r>
            <a:br>
              <a:rPr lang="en-US" sz="2800" dirty="0">
                <a:solidFill>
                  <a:srgbClr val="335FB7"/>
                </a:solidFill>
              </a:rPr>
            </a:br>
            <a:endParaRPr lang="en-US" sz="2800" dirty="0">
              <a:solidFill>
                <a:srgbClr val="335FB7"/>
              </a:solidFill>
            </a:endParaRPr>
          </a:p>
        </p:txBody>
      </p:sp>
      <p:sp>
        <p:nvSpPr>
          <p:cNvPr id="3" name="Content Placeholder 2"/>
          <p:cNvSpPr>
            <a:spLocks noGrp="1"/>
          </p:cNvSpPr>
          <p:nvPr>
            <p:ph idx="1"/>
          </p:nvPr>
        </p:nvSpPr>
        <p:spPr>
          <a:xfrm>
            <a:off x="344750" y="1676400"/>
            <a:ext cx="8458200" cy="2239962"/>
          </a:xfrm>
        </p:spPr>
        <p:txBody>
          <a:bodyPr/>
          <a:lstStyle/>
          <a:p>
            <a:r>
              <a:rPr lang="en-US" sz="2000" dirty="0"/>
              <a:t>The teaching physician opens the note, clicks edit, and then uses Make Me the Author (MMTA) function</a:t>
            </a:r>
            <a:endParaRPr lang="en-US" sz="1600" dirty="0"/>
          </a:p>
          <a:p>
            <a:endParaRPr lang="en-US" sz="1800" dirty="0"/>
          </a:p>
          <a:p>
            <a:endParaRPr lang="en-US" sz="1800" dirty="0"/>
          </a:p>
          <a:p>
            <a:endParaRPr lang="en-US" sz="1800" dirty="0"/>
          </a:p>
          <a:p>
            <a:endParaRPr lang="en-US" sz="1800" dirty="0"/>
          </a:p>
          <a:p>
            <a:endParaRPr lang="en-US" sz="1800" dirty="0"/>
          </a:p>
          <a:p>
            <a:endParaRPr lang="en-US" sz="1800" dirty="0"/>
          </a:p>
          <a:p>
            <a:pPr lvl="2"/>
            <a:endParaRPr lang="en-US" sz="1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537619"/>
            <a:ext cx="7421011" cy="3620005"/>
          </a:xfrm>
          <a:prstGeom prst="rect">
            <a:avLst/>
          </a:prstGeom>
        </p:spPr>
      </p:pic>
    </p:spTree>
    <p:extLst>
      <p:ext uri="{BB962C8B-B14F-4D97-AF65-F5344CB8AC3E}">
        <p14:creationId xmlns:p14="http://schemas.microsoft.com/office/powerpoint/2010/main" val="84304147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0D720-B07E-49DC-A196-F3DD40629250}"/>
              </a:ext>
            </a:extLst>
          </p:cNvPr>
          <p:cNvSpPr>
            <a:spLocks noGrp="1"/>
          </p:cNvSpPr>
          <p:nvPr>
            <p:ph type="title"/>
          </p:nvPr>
        </p:nvSpPr>
        <p:spPr/>
        <p:txBody>
          <a:bodyPr/>
          <a:lstStyle/>
          <a:p>
            <a:r>
              <a:rPr lang="en-US" sz="2800" dirty="0"/>
              <a:t>Introduction</a:t>
            </a:r>
          </a:p>
        </p:txBody>
      </p:sp>
      <p:sp>
        <p:nvSpPr>
          <p:cNvPr id="3" name="Content Placeholder 2">
            <a:extLst>
              <a:ext uri="{FF2B5EF4-FFF2-40B4-BE49-F238E27FC236}">
                <a16:creationId xmlns:a16="http://schemas.microsoft.com/office/drawing/2014/main" id="{3C50A75E-A2D9-4A98-B44C-36E2C49A4576}"/>
              </a:ext>
            </a:extLst>
          </p:cNvPr>
          <p:cNvSpPr>
            <a:spLocks noGrp="1"/>
          </p:cNvSpPr>
          <p:nvPr>
            <p:ph idx="1"/>
          </p:nvPr>
        </p:nvSpPr>
        <p:spPr>
          <a:xfrm>
            <a:off x="2133600" y="838200"/>
            <a:ext cx="7086600" cy="4724400"/>
          </a:xfrm>
        </p:spPr>
        <p:txBody>
          <a:bodyPr/>
          <a:lstStyle/>
          <a:p>
            <a:endParaRPr lang="en-US" sz="2000" dirty="0"/>
          </a:p>
          <a:p>
            <a:r>
              <a:rPr lang="en-US" sz="2000" dirty="0"/>
              <a:t>Welcome to Application Phase! </a:t>
            </a:r>
          </a:p>
          <a:p>
            <a:endParaRPr lang="en-US" sz="2000" dirty="0"/>
          </a:p>
          <a:p>
            <a:r>
              <a:rPr lang="en-US" sz="2000" dirty="0"/>
              <a:t>We are so excited you are here and UNC is committed to making your medical education experience the best it can be! </a:t>
            </a:r>
          </a:p>
          <a:p>
            <a:endParaRPr lang="en-US" sz="2000" dirty="0"/>
          </a:p>
          <a:p>
            <a:r>
              <a:rPr lang="en-US" sz="2000" dirty="0"/>
              <a:t>As part of this commitment, we want to teach you to document effectively in the electronic health record</a:t>
            </a:r>
          </a:p>
          <a:p>
            <a:endParaRPr lang="en-US" sz="2000" dirty="0"/>
          </a:p>
          <a:p>
            <a:r>
              <a:rPr lang="en-US" sz="2000" dirty="0"/>
              <a:t>This will help you become an active health care team member and contribute to patient care</a:t>
            </a:r>
            <a:endParaRPr lang="en-US" sz="2200" dirty="0"/>
          </a:p>
          <a:p>
            <a:pPr lvl="1"/>
            <a:endParaRPr lang="en-US" dirty="0"/>
          </a:p>
          <a:p>
            <a:endParaRPr lang="en-US" dirty="0"/>
          </a:p>
        </p:txBody>
      </p:sp>
    </p:spTree>
    <p:extLst>
      <p:ext uri="{BB962C8B-B14F-4D97-AF65-F5344CB8AC3E}">
        <p14:creationId xmlns:p14="http://schemas.microsoft.com/office/powerpoint/2010/main" val="268499729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55638"/>
          </a:xfrm>
        </p:spPr>
        <p:txBody>
          <a:bodyPr/>
          <a:lstStyle/>
          <a:p>
            <a:r>
              <a:rPr lang="en-US" sz="2800" dirty="0">
                <a:solidFill>
                  <a:srgbClr val="335FB7"/>
                </a:solidFill>
              </a:rPr>
              <a:t>Teaching Physician Workflow</a:t>
            </a:r>
            <a:br>
              <a:rPr lang="en-US" sz="2800" dirty="0">
                <a:solidFill>
                  <a:srgbClr val="335FB7"/>
                </a:solidFill>
              </a:rPr>
            </a:br>
            <a:endParaRPr lang="en-US" sz="2800" dirty="0">
              <a:solidFill>
                <a:srgbClr val="335FB7"/>
              </a:solidFill>
            </a:endParaRPr>
          </a:p>
        </p:txBody>
      </p:sp>
      <p:sp>
        <p:nvSpPr>
          <p:cNvPr id="3" name="Content Placeholder 2"/>
          <p:cNvSpPr>
            <a:spLocks noGrp="1"/>
          </p:cNvSpPr>
          <p:nvPr>
            <p:ph idx="1"/>
          </p:nvPr>
        </p:nvSpPr>
        <p:spPr>
          <a:xfrm>
            <a:off x="342900" y="1981200"/>
            <a:ext cx="8458200" cy="1630362"/>
          </a:xfrm>
        </p:spPr>
        <p:txBody>
          <a:bodyPr/>
          <a:lstStyle/>
          <a:p>
            <a:r>
              <a:rPr lang="en-US" sz="2000" dirty="0"/>
              <a:t>The teaching physician carefully reads the note and verifies the information</a:t>
            </a:r>
          </a:p>
          <a:p>
            <a:endParaRPr lang="en-US" sz="2000" dirty="0"/>
          </a:p>
          <a:p>
            <a:r>
              <a:rPr lang="en-US" sz="2000" dirty="0"/>
              <a:t>The teaching physician personally performs or re-performs the physical exam and medical decision making</a:t>
            </a:r>
          </a:p>
          <a:p>
            <a:endParaRPr lang="en-US" sz="2000" dirty="0"/>
          </a:p>
          <a:p>
            <a:r>
              <a:rPr lang="en-US" sz="2000" dirty="0"/>
              <a:t>The teaching physician edits the note to include only information verified by him</a:t>
            </a:r>
          </a:p>
          <a:p>
            <a:endParaRPr lang="en-US" sz="2000" dirty="0"/>
          </a:p>
          <a:p>
            <a:r>
              <a:rPr lang="en-US" sz="2000" dirty="0"/>
              <a:t>The teaching physician signs the pulmonology referral pended earlier by the student, edits, and then signs the note. The note now appears as the note of the physician. Contributions of the student can be seen by using the “hover” function</a:t>
            </a:r>
          </a:p>
          <a:p>
            <a:endParaRPr lang="en-US" sz="1800" dirty="0"/>
          </a:p>
          <a:p>
            <a:endParaRPr lang="en-US" sz="1800" dirty="0"/>
          </a:p>
          <a:p>
            <a:endParaRPr lang="en-US" sz="1800" dirty="0"/>
          </a:p>
          <a:p>
            <a:endParaRPr lang="en-US" sz="1800" dirty="0"/>
          </a:p>
          <a:p>
            <a:endParaRPr lang="en-US" sz="1800" dirty="0"/>
          </a:p>
          <a:p>
            <a:endParaRPr lang="en-US" sz="1800" dirty="0"/>
          </a:p>
          <a:p>
            <a:pPr lvl="2"/>
            <a:endParaRPr lang="en-US" sz="1800" dirty="0"/>
          </a:p>
        </p:txBody>
      </p:sp>
    </p:spTree>
    <p:extLst>
      <p:ext uri="{BB962C8B-B14F-4D97-AF65-F5344CB8AC3E}">
        <p14:creationId xmlns:p14="http://schemas.microsoft.com/office/powerpoint/2010/main" val="107572812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74492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457200" y="1143000"/>
            <a:ext cx="8229600" cy="655638"/>
          </a:xfrm>
        </p:spPr>
        <p:txBody>
          <a:bodyPr/>
          <a:lstStyle/>
          <a:p>
            <a:r>
              <a:rPr lang="en-US" sz="2800" dirty="0">
                <a:solidFill>
                  <a:srgbClr val="335FB7"/>
                </a:solidFill>
              </a:rPr>
              <a:t>Attestation</a:t>
            </a:r>
            <a:br>
              <a:rPr lang="en-US" sz="2800" dirty="0">
                <a:solidFill>
                  <a:srgbClr val="335FB7"/>
                </a:solidFill>
              </a:rPr>
            </a:br>
            <a:endParaRPr lang="en-US" sz="2800" dirty="0">
              <a:solidFill>
                <a:srgbClr val="335FB7"/>
              </a:solidFill>
            </a:endParaRPr>
          </a:p>
        </p:txBody>
      </p:sp>
      <p:sp>
        <p:nvSpPr>
          <p:cNvPr id="3" name="Content Placeholder 2"/>
          <p:cNvSpPr>
            <a:spLocks noGrp="1"/>
          </p:cNvSpPr>
          <p:nvPr>
            <p:ph idx="1"/>
          </p:nvPr>
        </p:nvSpPr>
        <p:spPr>
          <a:xfrm>
            <a:off x="342900" y="1981200"/>
            <a:ext cx="8458200" cy="4419600"/>
          </a:xfrm>
        </p:spPr>
        <p:txBody>
          <a:bodyPr/>
          <a:lstStyle/>
          <a:p>
            <a:r>
              <a:rPr lang="en-US" sz="2000" dirty="0"/>
              <a:t>The teaching physician must attest to their contribution to the encounter</a:t>
            </a:r>
          </a:p>
          <a:p>
            <a:endParaRPr lang="en-US" sz="2000" dirty="0"/>
          </a:p>
          <a:p>
            <a:r>
              <a:rPr lang="en-US" sz="2000" dirty="0"/>
              <a:t>The approved attestation is available in </a:t>
            </a:r>
            <a:r>
              <a:rPr lang="en-US" sz="2000" dirty="0" err="1"/>
              <a:t>Epic@UNC</a:t>
            </a:r>
            <a:r>
              <a:rPr lang="en-US" sz="2000" dirty="0"/>
              <a:t> under .ATTESTATIONUNCHCS</a:t>
            </a:r>
          </a:p>
          <a:p>
            <a:endParaRPr lang="en-US" sz="2000" dirty="0">
              <a:solidFill>
                <a:srgbClr val="FF0000"/>
              </a:solidFill>
            </a:endParaRPr>
          </a:p>
          <a:p>
            <a:pPr marL="0" indent="0">
              <a:buNone/>
            </a:pPr>
            <a:r>
              <a:rPr lang="en-US" sz="1800" dirty="0"/>
              <a:t>“I attest that I have reviewed the student note and that the components of the history of the present illness, the physical exam, and the assessment and plan documented were performed by me or were performed in my presence by the student where I verified the documentation and perform (or re-performed) the exam and medical decision making.”</a:t>
            </a:r>
          </a:p>
          <a:p>
            <a:pPr marL="0" indent="0">
              <a:buNone/>
            </a:pPr>
            <a:endParaRPr lang="en-US" sz="1800" dirty="0">
              <a:solidFill>
                <a:srgbClr val="FF0000"/>
              </a:solidFill>
            </a:endParaRPr>
          </a:p>
          <a:p>
            <a:endParaRPr lang="en-US" sz="1800" dirty="0"/>
          </a:p>
          <a:p>
            <a:endParaRPr lang="en-US" sz="1800" dirty="0"/>
          </a:p>
          <a:p>
            <a:endParaRPr lang="en-US" sz="1800" dirty="0"/>
          </a:p>
          <a:p>
            <a:endParaRPr lang="en-US" sz="1800" dirty="0"/>
          </a:p>
          <a:p>
            <a:endParaRPr lang="en-US" sz="1800" dirty="0"/>
          </a:p>
          <a:p>
            <a:pPr lvl="2"/>
            <a:endParaRPr lang="en-US" sz="1800" dirty="0"/>
          </a:p>
        </p:txBody>
      </p:sp>
    </p:spTree>
    <p:extLst>
      <p:ext uri="{BB962C8B-B14F-4D97-AF65-F5344CB8AC3E}">
        <p14:creationId xmlns:p14="http://schemas.microsoft.com/office/powerpoint/2010/main" val="406002442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335FB7"/>
                </a:solidFill>
              </a:rPr>
              <a:t>Ending the Encounter</a:t>
            </a:r>
          </a:p>
        </p:txBody>
      </p:sp>
      <p:sp>
        <p:nvSpPr>
          <p:cNvPr id="3" name="Content Placeholder 2"/>
          <p:cNvSpPr>
            <a:spLocks noGrp="1"/>
          </p:cNvSpPr>
          <p:nvPr>
            <p:ph idx="1"/>
          </p:nvPr>
        </p:nvSpPr>
        <p:spPr/>
        <p:txBody>
          <a:bodyPr/>
          <a:lstStyle/>
          <a:p>
            <a:r>
              <a:rPr lang="en-US" sz="2000" dirty="0"/>
              <a:t>The medical student then reviews the note via the chart review function to learn from any edits or additions that the teaching physician included in the chart</a:t>
            </a:r>
          </a:p>
          <a:p>
            <a:pPr lvl="1">
              <a:buFont typeface="Wingdings" panose="05000000000000000000" pitchFamily="2" charset="2"/>
              <a:buChar char="Ø"/>
            </a:pPr>
            <a:r>
              <a:rPr lang="en-US" sz="1600" dirty="0"/>
              <a:t>The medical student noticed the teaching physician added some information in the physical exam section:</a:t>
            </a:r>
          </a:p>
          <a:p>
            <a:pPr lvl="2"/>
            <a:r>
              <a:rPr lang="en-US" sz="1600" dirty="0"/>
              <a:t>Gen: Speaking in long sentences and telling stories without any signs of respiratory distress. </a:t>
            </a:r>
          </a:p>
          <a:p>
            <a:pPr lvl="2"/>
            <a:r>
              <a:rPr lang="en-US" sz="1600" dirty="0"/>
              <a:t>Res: Diffuse expiratory wheezes throughout all lung fields.</a:t>
            </a:r>
          </a:p>
          <a:p>
            <a:pPr marL="914400" lvl="2" indent="0">
              <a:buNone/>
            </a:pPr>
            <a:r>
              <a:rPr lang="en-US" sz="1600" dirty="0"/>
              <a:t>  </a:t>
            </a:r>
          </a:p>
          <a:p>
            <a:r>
              <a:rPr lang="en-US" sz="2000" dirty="0"/>
              <a:t>The student realizes the information in the general exam section is important to include to show the patient was not in any respiratory distress during the visit. She also realizes her pulmonology exam documentation was not detailed </a:t>
            </a:r>
            <a:r>
              <a:rPr lang="en-US" sz="2000" dirty="0" smtClean="0"/>
              <a:t>enough </a:t>
            </a:r>
            <a:endParaRPr lang="en-US" sz="2000" dirty="0"/>
          </a:p>
          <a:p>
            <a:endParaRPr lang="en-US" sz="2000" dirty="0"/>
          </a:p>
          <a:p>
            <a:endParaRPr lang="en-US" sz="2000" dirty="0"/>
          </a:p>
          <a:p>
            <a:endParaRPr lang="en-US" dirty="0"/>
          </a:p>
        </p:txBody>
      </p:sp>
    </p:spTree>
    <p:extLst>
      <p:ext uri="{BB962C8B-B14F-4D97-AF65-F5344CB8AC3E}">
        <p14:creationId xmlns:p14="http://schemas.microsoft.com/office/powerpoint/2010/main" val="110101978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9988346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4"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sm" len="sm"/>
            <a:tailEnd type="none" w="sm" len="sm"/>
          </a:ln>
          <a:effectLst/>
        </p:spPr>
        <p:txBody>
          <a:bodyPr vert="horz" wrap="none" lIns="0" tIns="0" rIns="0" bIns="0" numCol="1" spcCol="0" rtlCol="0" anchor="t" anchorCtr="0" compatLnSpc="1">
            <a:prstTxWarp prst="textNoShape">
              <a:avLst/>
            </a:prstTxWarp>
            <a:noAutofit/>
          </a:bodyPr>
          <a:lstStyle/>
          <a:p>
            <a:endParaRPr kumimoji="0" lang="en-US" sz="2800" b="1" u="none" strike="noStrike" cap="none" normalizeH="0" dirty="0" smtClean="0">
              <a:ln>
                <a:noFill/>
              </a:ln>
              <a:solidFill>
                <a:schemeClr val="tx1"/>
              </a:solidFill>
              <a:effectLst/>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457200" y="914400"/>
            <a:ext cx="8229600" cy="655638"/>
          </a:xfrm>
        </p:spPr>
        <p:txBody>
          <a:bodyPr/>
          <a:lstStyle/>
          <a:p>
            <a:r>
              <a:rPr lang="en-US" sz="2800" dirty="0">
                <a:solidFill>
                  <a:srgbClr val="335FB7"/>
                </a:solidFill>
              </a:rPr>
              <a:t>If an Attending and Resident are Both Involved in the Visit</a:t>
            </a:r>
          </a:p>
        </p:txBody>
      </p:sp>
      <p:sp>
        <p:nvSpPr>
          <p:cNvPr id="3" name="Content Placeholder 2"/>
          <p:cNvSpPr>
            <a:spLocks noGrp="1"/>
          </p:cNvSpPr>
          <p:nvPr>
            <p:ph idx="1"/>
          </p:nvPr>
        </p:nvSpPr>
        <p:spPr>
          <a:xfrm>
            <a:off x="342900" y="2057400"/>
            <a:ext cx="8458200" cy="3352800"/>
          </a:xfrm>
        </p:spPr>
        <p:txBody>
          <a:bodyPr/>
          <a:lstStyle/>
          <a:p>
            <a:r>
              <a:rPr lang="en-US" sz="2000" dirty="0"/>
              <a:t>The resident physician attests to their physical presence during the encounter. If applicable, the resident attests to reviewing the history and exam.</a:t>
            </a:r>
          </a:p>
          <a:p>
            <a:pPr marL="0" indent="0">
              <a:buNone/>
            </a:pPr>
            <a:endParaRPr lang="en-US" sz="2000" dirty="0"/>
          </a:p>
          <a:p>
            <a:r>
              <a:rPr lang="en-US" sz="2000" dirty="0"/>
              <a:t>The attending physician attests to the applicable teaching guidelines i.e., being present for key and critical portions of the visit for the resident’s contribution.</a:t>
            </a:r>
          </a:p>
          <a:p>
            <a:pPr marL="0" indent="0">
              <a:buNone/>
            </a:pPr>
            <a:endParaRPr lang="en-US" sz="2000" dirty="0"/>
          </a:p>
          <a:p>
            <a:r>
              <a:rPr lang="en-US" sz="2000" dirty="0"/>
              <a:t>The attending physician would also attest that they reviewed and updated the medical student documentation and  that they personally performed or re-performed the physical exam and medical decision making.</a:t>
            </a:r>
          </a:p>
          <a:p>
            <a:endParaRPr lang="en-US" sz="2000"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54272654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Example – Clinical Case 2</a:t>
            </a:r>
          </a:p>
        </p:txBody>
      </p:sp>
      <p:sp>
        <p:nvSpPr>
          <p:cNvPr id="3" name="Subtitle 2"/>
          <p:cNvSpPr>
            <a:spLocks noGrp="1"/>
          </p:cNvSpPr>
          <p:nvPr>
            <p:ph type="subTitle" idx="1"/>
          </p:nvPr>
        </p:nvSpPr>
        <p:spPr/>
        <p:txBody>
          <a:bodyPr/>
          <a:lstStyle/>
          <a:p>
            <a:r>
              <a:rPr lang="en-US" dirty="0"/>
              <a:t>Inpatient Hospital Experience </a:t>
            </a:r>
          </a:p>
        </p:txBody>
      </p:sp>
    </p:spTree>
    <p:extLst>
      <p:ext uri="{BB962C8B-B14F-4D97-AF65-F5344CB8AC3E}">
        <p14:creationId xmlns:p14="http://schemas.microsoft.com/office/powerpoint/2010/main" val="210542913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Chart Review, Patient Visit &amp; Presentation</a:t>
            </a:r>
          </a:p>
        </p:txBody>
      </p:sp>
      <p:sp>
        <p:nvSpPr>
          <p:cNvPr id="3" name="Content Placeholder 2"/>
          <p:cNvSpPr>
            <a:spLocks noGrp="1"/>
          </p:cNvSpPr>
          <p:nvPr>
            <p:ph idx="1"/>
          </p:nvPr>
        </p:nvSpPr>
        <p:spPr>
          <a:xfrm>
            <a:off x="152400" y="1600200"/>
            <a:ext cx="8763000" cy="4876800"/>
          </a:xfrm>
        </p:spPr>
        <p:txBody>
          <a:bodyPr/>
          <a:lstStyle/>
          <a:p>
            <a:r>
              <a:rPr lang="en-US" sz="2000" dirty="0"/>
              <a:t>A medical student visits his patient in the morning before rounds, gets a history and performs a physical </a:t>
            </a:r>
            <a:r>
              <a:rPr lang="en-US" sz="2000" dirty="0" smtClean="0"/>
              <a:t>exam</a:t>
            </a:r>
            <a:endParaRPr lang="en-US" sz="2000" dirty="0"/>
          </a:p>
          <a:p>
            <a:pPr lvl="1">
              <a:buFont typeface="Wingdings" panose="05000000000000000000" pitchFamily="2" charset="2"/>
              <a:buChar char="Ø"/>
            </a:pPr>
            <a:endParaRPr lang="en-US" sz="1600" dirty="0"/>
          </a:p>
          <a:p>
            <a:r>
              <a:rPr lang="en-US" sz="2000" dirty="0"/>
              <a:t>The medical student presents the patient at the bedside. The teaching physician gets some additional details about the chest pain and examines the patient to confirm the physical exam findings presented by the medical </a:t>
            </a:r>
            <a:r>
              <a:rPr lang="en-US" sz="2000" dirty="0" smtClean="0"/>
              <a:t>student</a:t>
            </a:r>
            <a:endParaRPr lang="en-US" sz="2000" dirty="0"/>
          </a:p>
          <a:p>
            <a:endParaRPr lang="en-US" sz="2000" dirty="0"/>
          </a:p>
          <a:p>
            <a:r>
              <a:rPr lang="en-US" sz="2000" dirty="0"/>
              <a:t>Together they discuss the plan for the </a:t>
            </a:r>
            <a:r>
              <a:rPr lang="en-US" sz="2000" dirty="0" smtClean="0"/>
              <a:t>day</a:t>
            </a:r>
            <a:endParaRPr lang="en-US" sz="2000" dirty="0"/>
          </a:p>
          <a:p>
            <a:pPr marL="457200" lvl="1" indent="0">
              <a:buNone/>
            </a:pPr>
            <a:endParaRPr lang="en-US" sz="1800" dirty="0"/>
          </a:p>
        </p:txBody>
      </p:sp>
    </p:spTree>
    <p:extLst>
      <p:ext uri="{BB962C8B-B14F-4D97-AF65-F5344CB8AC3E}">
        <p14:creationId xmlns:p14="http://schemas.microsoft.com/office/powerpoint/2010/main" val="168121698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335FB7"/>
                </a:solidFill>
              </a:rPr>
              <a:t>Student Workflow</a:t>
            </a:r>
            <a:endParaRPr lang="en-US" sz="2800" dirty="0"/>
          </a:p>
        </p:txBody>
      </p:sp>
      <p:sp>
        <p:nvSpPr>
          <p:cNvPr id="3" name="Content Placeholder 2"/>
          <p:cNvSpPr>
            <a:spLocks noGrp="1"/>
          </p:cNvSpPr>
          <p:nvPr>
            <p:ph idx="1"/>
          </p:nvPr>
        </p:nvSpPr>
        <p:spPr>
          <a:xfrm>
            <a:off x="152400" y="1066800"/>
            <a:ext cx="8839200" cy="5410200"/>
          </a:xfrm>
        </p:spPr>
        <p:txBody>
          <a:bodyPr/>
          <a:lstStyle/>
          <a:p>
            <a:pPr lvl="1">
              <a:buFont typeface="Wingdings" panose="05000000000000000000" pitchFamily="2" charset="2"/>
              <a:buChar char="Ø"/>
            </a:pPr>
            <a:endParaRPr lang="en-US" sz="1800" dirty="0"/>
          </a:p>
          <a:p>
            <a:endParaRPr lang="en-US" sz="2000" dirty="0"/>
          </a:p>
          <a:p>
            <a:r>
              <a:rPr lang="en-US" sz="2000" dirty="0"/>
              <a:t>The student selects the appropriate document type, in this case “Progress Note”</a:t>
            </a:r>
            <a:endParaRPr lang="en-US" sz="180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9280" y="2667000"/>
            <a:ext cx="5425440" cy="3322320"/>
          </a:xfrm>
          <a:prstGeom prst="rect">
            <a:avLst/>
          </a:prstGeom>
        </p:spPr>
      </p:pic>
    </p:spTree>
    <p:extLst>
      <p:ext uri="{BB962C8B-B14F-4D97-AF65-F5344CB8AC3E}">
        <p14:creationId xmlns:p14="http://schemas.microsoft.com/office/powerpoint/2010/main" val="204195264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335FB7"/>
                </a:solidFill>
              </a:rPr>
              <a:t>Student Workflow</a:t>
            </a:r>
            <a:endParaRPr lang="en-US" sz="2800" dirty="0"/>
          </a:p>
        </p:txBody>
      </p:sp>
      <p:sp>
        <p:nvSpPr>
          <p:cNvPr id="3" name="Content Placeholder 2"/>
          <p:cNvSpPr>
            <a:spLocks noGrp="1"/>
          </p:cNvSpPr>
          <p:nvPr>
            <p:ph idx="1"/>
          </p:nvPr>
        </p:nvSpPr>
        <p:spPr>
          <a:xfrm>
            <a:off x="152400" y="1066800"/>
            <a:ext cx="8839200" cy="5410200"/>
          </a:xfrm>
        </p:spPr>
        <p:txBody>
          <a:bodyPr/>
          <a:lstStyle/>
          <a:p>
            <a:pPr lvl="1">
              <a:buFont typeface="Wingdings" panose="05000000000000000000" pitchFamily="2" charset="2"/>
              <a:buChar char="Ø"/>
            </a:pPr>
            <a:endParaRPr lang="en-US" sz="1800" dirty="0"/>
          </a:p>
          <a:p>
            <a:pPr marL="0" indent="0">
              <a:buNone/>
            </a:pPr>
            <a:endParaRPr lang="en-US" sz="1800" dirty="0"/>
          </a:p>
          <a:p>
            <a:r>
              <a:rPr lang="en-US" sz="2000" dirty="0"/>
              <a:t>The student writes the progress note including the history, physical exam, other relevant parts of the hospital course, and management </a:t>
            </a:r>
            <a:r>
              <a:rPr lang="en-US" sz="2000" dirty="0" smtClean="0"/>
              <a:t>plan</a:t>
            </a:r>
          </a:p>
          <a:p>
            <a:pPr marL="0" indent="0">
              <a:buNone/>
            </a:pPr>
            <a:endParaRPr lang="en-US" sz="2000" dirty="0" smtClean="0"/>
          </a:p>
          <a:p>
            <a:r>
              <a:rPr lang="en-US" sz="2000" dirty="0"/>
              <a:t>The student signs the note with Name and Title (Medical Student)</a:t>
            </a:r>
          </a:p>
          <a:p>
            <a:pPr marL="0" indent="0">
              <a:buNone/>
            </a:pPr>
            <a:endParaRPr lang="en-US" sz="2000" dirty="0"/>
          </a:p>
          <a:p>
            <a:r>
              <a:rPr lang="en-US" sz="2000" dirty="0"/>
              <a:t>After completing the note, the student “shares” the note with the teaching </a:t>
            </a:r>
            <a:r>
              <a:rPr lang="en-US" sz="2000" dirty="0" smtClean="0"/>
              <a:t>physician </a:t>
            </a:r>
            <a:endParaRPr lang="en-US" sz="2000" dirty="0"/>
          </a:p>
          <a:p>
            <a:endParaRPr lang="en-US" sz="2000" dirty="0"/>
          </a:p>
          <a:p>
            <a:endParaRPr lang="en-US" sz="1800" dirty="0"/>
          </a:p>
          <a:p>
            <a:endParaRPr lang="en-US" sz="1800" dirty="0"/>
          </a:p>
          <a:p>
            <a:pPr marL="0" indent="0">
              <a:buNone/>
            </a:pPr>
            <a:endParaRPr lang="en-US" sz="1800" dirty="0"/>
          </a:p>
          <a:p>
            <a:r>
              <a:rPr lang="en-US" sz="2000" dirty="0"/>
              <a:t>Once the note has been shared, all others using Epic will have access to view the note in the “Incomplete” </a:t>
            </a:r>
            <a:r>
              <a:rPr lang="en-US" sz="2000" dirty="0" smtClean="0"/>
              <a:t>tab </a:t>
            </a:r>
            <a:endParaRPr lang="en-US" sz="2000" dirty="0"/>
          </a:p>
          <a:p>
            <a:endParaRPr lang="en-US" sz="18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4038600"/>
            <a:ext cx="3505200" cy="1337292"/>
          </a:xfrm>
          <a:prstGeom prst="rect">
            <a:avLst/>
          </a:prstGeom>
        </p:spPr>
      </p:pic>
    </p:spTree>
    <p:extLst>
      <p:ext uri="{BB962C8B-B14F-4D97-AF65-F5344CB8AC3E}">
        <p14:creationId xmlns:p14="http://schemas.microsoft.com/office/powerpoint/2010/main" val="281981424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335FB7"/>
                </a:solidFill>
              </a:rPr>
              <a:t>Teaching Physician Workflow</a:t>
            </a:r>
            <a:endParaRPr lang="en-US" sz="2800" dirty="0"/>
          </a:p>
        </p:txBody>
      </p:sp>
      <p:sp>
        <p:nvSpPr>
          <p:cNvPr id="3" name="Content Placeholder 2"/>
          <p:cNvSpPr>
            <a:spLocks noGrp="1"/>
          </p:cNvSpPr>
          <p:nvPr>
            <p:ph idx="1"/>
          </p:nvPr>
        </p:nvSpPr>
        <p:spPr>
          <a:xfrm>
            <a:off x="152400" y="1066800"/>
            <a:ext cx="8839200" cy="5410200"/>
          </a:xfrm>
        </p:spPr>
        <p:txBody>
          <a:bodyPr/>
          <a:lstStyle/>
          <a:p>
            <a:pPr lvl="1">
              <a:buFont typeface="Wingdings" panose="05000000000000000000" pitchFamily="2" charset="2"/>
              <a:buChar char="Ø"/>
            </a:pPr>
            <a:endParaRPr lang="en-US" sz="1800" dirty="0"/>
          </a:p>
          <a:p>
            <a:endParaRPr lang="en-US" sz="2000" dirty="0"/>
          </a:p>
          <a:p>
            <a:r>
              <a:rPr lang="en-US" sz="2000" dirty="0"/>
              <a:t>The teaching physician goes to the incomplete note tab and opens the note. </a:t>
            </a:r>
          </a:p>
          <a:p>
            <a:r>
              <a:rPr lang="en-US" sz="2000" dirty="0"/>
              <a:t>She reviews and edits the note. At this point the note will still appear to be a medical student note.</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3090" y="3048000"/>
            <a:ext cx="5417820" cy="3314700"/>
          </a:xfrm>
          <a:prstGeom prst="rect">
            <a:avLst/>
          </a:prstGeom>
        </p:spPr>
      </p:pic>
    </p:spTree>
    <p:extLst>
      <p:ext uri="{BB962C8B-B14F-4D97-AF65-F5344CB8AC3E}">
        <p14:creationId xmlns:p14="http://schemas.microsoft.com/office/powerpoint/2010/main" val="288634312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335FB7"/>
                </a:solidFill>
              </a:rPr>
              <a:t>Teaching Physician Workflow</a:t>
            </a:r>
            <a:endParaRPr lang="en-US" sz="2800" dirty="0"/>
          </a:p>
        </p:txBody>
      </p:sp>
      <p:sp>
        <p:nvSpPr>
          <p:cNvPr id="3" name="Content Placeholder 2"/>
          <p:cNvSpPr>
            <a:spLocks noGrp="1"/>
          </p:cNvSpPr>
          <p:nvPr>
            <p:ph idx="1"/>
          </p:nvPr>
        </p:nvSpPr>
        <p:spPr>
          <a:xfrm>
            <a:off x="152400" y="990600"/>
            <a:ext cx="8839200" cy="5486400"/>
          </a:xfrm>
        </p:spPr>
        <p:txBody>
          <a:bodyPr/>
          <a:lstStyle/>
          <a:p>
            <a:pPr lvl="1">
              <a:buFont typeface="Wingdings" panose="05000000000000000000" pitchFamily="2" charset="2"/>
              <a:buChar char="Ø"/>
            </a:pPr>
            <a:endParaRPr lang="en-US" sz="1800" dirty="0"/>
          </a:p>
          <a:p>
            <a:r>
              <a:rPr lang="en-US" sz="1600" dirty="0"/>
              <a:t>The teaching physician carefully reads the note and verifies the information</a:t>
            </a:r>
          </a:p>
          <a:p>
            <a:endParaRPr lang="en-US" sz="1600" dirty="0"/>
          </a:p>
          <a:p>
            <a:r>
              <a:rPr lang="en-US" sz="1600" dirty="0"/>
              <a:t>The teaching physician personally performs or re-performs the physical exam and medical decision making</a:t>
            </a:r>
          </a:p>
          <a:p>
            <a:pPr marL="0" indent="0">
              <a:buNone/>
            </a:pPr>
            <a:endParaRPr lang="en-US" sz="1600" dirty="0"/>
          </a:p>
          <a:p>
            <a:r>
              <a:rPr lang="en-US" sz="1600" dirty="0"/>
              <a:t>The teaching physician edits the note to include only information verified by her</a:t>
            </a:r>
          </a:p>
          <a:p>
            <a:endParaRPr lang="en-US" sz="1600" dirty="0"/>
          </a:p>
          <a:p>
            <a:r>
              <a:rPr lang="en-US" sz="1600" dirty="0"/>
              <a:t>She signs the note. The note now appears in Epic as a physician </a:t>
            </a:r>
            <a:r>
              <a:rPr lang="en-US" sz="1600" dirty="0" smtClean="0"/>
              <a:t>note</a:t>
            </a:r>
            <a:endParaRPr lang="en-US" sz="1600" dirty="0"/>
          </a:p>
          <a:p>
            <a:pPr marL="457200" lvl="1" indent="0">
              <a:buNone/>
            </a:pPr>
            <a:endParaRPr lang="en-US" sz="1600" dirty="0"/>
          </a:p>
          <a:p>
            <a:pPr marL="457200" lvl="1" indent="0">
              <a:buNone/>
            </a:pPr>
            <a:endParaRPr lang="en-US" sz="1600" dirty="0"/>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 y="3962400"/>
            <a:ext cx="7741920" cy="2331720"/>
          </a:xfrm>
          <a:prstGeom prst="rect">
            <a:avLst/>
          </a:prstGeom>
        </p:spPr>
      </p:pic>
    </p:spTree>
    <p:extLst>
      <p:ext uri="{BB962C8B-B14F-4D97-AF65-F5344CB8AC3E}">
        <p14:creationId xmlns:p14="http://schemas.microsoft.com/office/powerpoint/2010/main" val="303511157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0D720-B07E-49DC-A196-F3DD40629250}"/>
              </a:ext>
            </a:extLst>
          </p:cNvPr>
          <p:cNvSpPr>
            <a:spLocks noGrp="1"/>
          </p:cNvSpPr>
          <p:nvPr>
            <p:ph type="title"/>
          </p:nvPr>
        </p:nvSpPr>
        <p:spPr>
          <a:xfrm>
            <a:off x="1981200" y="381000"/>
            <a:ext cx="6781800" cy="838200"/>
          </a:xfrm>
        </p:spPr>
        <p:txBody>
          <a:bodyPr/>
          <a:lstStyle/>
          <a:p>
            <a:r>
              <a:rPr lang="en-US" sz="2800" dirty="0"/>
              <a:t>Introduction to the Clinical Setting</a:t>
            </a:r>
          </a:p>
        </p:txBody>
      </p:sp>
      <p:sp>
        <p:nvSpPr>
          <p:cNvPr id="3" name="Content Placeholder 2">
            <a:extLst>
              <a:ext uri="{FF2B5EF4-FFF2-40B4-BE49-F238E27FC236}">
                <a16:creationId xmlns:a16="http://schemas.microsoft.com/office/drawing/2014/main" id="{3C50A75E-A2D9-4A98-B44C-36E2C49A4576}"/>
              </a:ext>
            </a:extLst>
          </p:cNvPr>
          <p:cNvSpPr>
            <a:spLocks noGrp="1"/>
          </p:cNvSpPr>
          <p:nvPr>
            <p:ph idx="1"/>
          </p:nvPr>
        </p:nvSpPr>
        <p:spPr>
          <a:xfrm>
            <a:off x="2057400" y="1219200"/>
            <a:ext cx="6705600" cy="5105400"/>
          </a:xfrm>
        </p:spPr>
        <p:txBody>
          <a:bodyPr/>
          <a:lstStyle/>
          <a:p>
            <a:endParaRPr lang="en-US" sz="2000" dirty="0"/>
          </a:p>
          <a:p>
            <a:r>
              <a:rPr lang="en-US" sz="2000" dirty="0"/>
              <a:t>The primary reason medical students work in clinical settings is to prepare them to become well trained physicians </a:t>
            </a:r>
          </a:p>
          <a:p>
            <a:endParaRPr lang="en-US" sz="2000" dirty="0"/>
          </a:p>
          <a:p>
            <a:r>
              <a:rPr lang="en-US" sz="2000" dirty="0"/>
              <a:t>The clinical settings provide students with a real but closely supervised environment to acquire the knowledge, skills, and attitudes to succeed in residency and beyond</a:t>
            </a:r>
          </a:p>
          <a:p>
            <a:endParaRPr lang="en-US" sz="2000" dirty="0"/>
          </a:p>
          <a:p>
            <a:r>
              <a:rPr lang="en-US" sz="2000" dirty="0"/>
              <a:t>Documenting in the EHR as a non-licensed member of the treatment team is one such opportunity </a:t>
            </a:r>
          </a:p>
          <a:p>
            <a:pPr lvl="1"/>
            <a:endParaRPr lang="en-US" sz="2000" dirty="0"/>
          </a:p>
          <a:p>
            <a:endParaRPr lang="en-US" dirty="0"/>
          </a:p>
        </p:txBody>
      </p:sp>
    </p:spTree>
    <p:extLst>
      <p:ext uri="{BB962C8B-B14F-4D97-AF65-F5344CB8AC3E}">
        <p14:creationId xmlns:p14="http://schemas.microsoft.com/office/powerpoint/2010/main" val="116524710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3025769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7"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457200" y="1143000"/>
            <a:ext cx="8229600" cy="655638"/>
          </a:xfrm>
        </p:spPr>
        <p:txBody>
          <a:bodyPr/>
          <a:lstStyle/>
          <a:p>
            <a:r>
              <a:rPr lang="en-US" sz="2800" dirty="0">
                <a:solidFill>
                  <a:srgbClr val="335FB7"/>
                </a:solidFill>
              </a:rPr>
              <a:t>Attestation</a:t>
            </a:r>
            <a:br>
              <a:rPr lang="en-US" sz="2800" dirty="0">
                <a:solidFill>
                  <a:srgbClr val="335FB7"/>
                </a:solidFill>
              </a:rPr>
            </a:br>
            <a:endParaRPr lang="en-US" sz="2800" dirty="0">
              <a:solidFill>
                <a:srgbClr val="335FB7"/>
              </a:solidFill>
            </a:endParaRPr>
          </a:p>
        </p:txBody>
      </p:sp>
      <p:sp>
        <p:nvSpPr>
          <p:cNvPr id="3" name="Content Placeholder 2"/>
          <p:cNvSpPr>
            <a:spLocks noGrp="1"/>
          </p:cNvSpPr>
          <p:nvPr>
            <p:ph idx="1"/>
          </p:nvPr>
        </p:nvSpPr>
        <p:spPr>
          <a:xfrm>
            <a:off x="342900" y="1981200"/>
            <a:ext cx="8458200" cy="4419600"/>
          </a:xfrm>
        </p:spPr>
        <p:txBody>
          <a:bodyPr/>
          <a:lstStyle/>
          <a:p>
            <a:r>
              <a:rPr lang="en-US" sz="2000" dirty="0"/>
              <a:t>The teaching physician must attest to their contribution to the encounter</a:t>
            </a:r>
          </a:p>
          <a:p>
            <a:endParaRPr lang="en-US" sz="2000" dirty="0"/>
          </a:p>
          <a:p>
            <a:r>
              <a:rPr lang="en-US" sz="2000" dirty="0"/>
              <a:t>The approved attestation is available in </a:t>
            </a:r>
            <a:r>
              <a:rPr lang="en-US" sz="2000" dirty="0" err="1"/>
              <a:t>Epic@UNC</a:t>
            </a:r>
            <a:r>
              <a:rPr lang="en-US" sz="2000" dirty="0"/>
              <a:t> under .ATTESTATIONUNCHCS</a:t>
            </a:r>
          </a:p>
          <a:p>
            <a:endParaRPr lang="en-US" sz="2000" dirty="0"/>
          </a:p>
          <a:p>
            <a:pPr marL="0" indent="0">
              <a:buNone/>
            </a:pPr>
            <a:r>
              <a:rPr lang="en-US" sz="1800" dirty="0"/>
              <a:t>“I attest that I have reviewed the student note and that the components of the history of the present illness, the physical exam, and the assessment and plan documented were performed by me or were performed in my presence by the student where I verified the documentation and perform (or re-performed) the exam and medical decision making.”</a:t>
            </a:r>
          </a:p>
          <a:p>
            <a:pPr marL="0" indent="0">
              <a:buNone/>
            </a:pPr>
            <a:endParaRPr lang="en-US" sz="1800" dirty="0">
              <a:solidFill>
                <a:srgbClr val="FF0000"/>
              </a:solidFill>
            </a:endParaRPr>
          </a:p>
          <a:p>
            <a:endParaRPr lang="en-US" sz="1800" dirty="0"/>
          </a:p>
          <a:p>
            <a:endParaRPr lang="en-US" sz="1800" dirty="0"/>
          </a:p>
          <a:p>
            <a:endParaRPr lang="en-US" sz="1800" dirty="0"/>
          </a:p>
          <a:p>
            <a:endParaRPr lang="en-US" sz="1800" dirty="0"/>
          </a:p>
          <a:p>
            <a:endParaRPr lang="en-US" sz="1800" dirty="0"/>
          </a:p>
          <a:p>
            <a:pPr lvl="2"/>
            <a:endParaRPr lang="en-US" sz="1800" dirty="0"/>
          </a:p>
        </p:txBody>
      </p:sp>
    </p:spTree>
    <p:extLst>
      <p:ext uri="{BB962C8B-B14F-4D97-AF65-F5344CB8AC3E}">
        <p14:creationId xmlns:p14="http://schemas.microsoft.com/office/powerpoint/2010/main" val="238277872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Ending the Encounter</a:t>
            </a:r>
          </a:p>
        </p:txBody>
      </p:sp>
      <p:sp>
        <p:nvSpPr>
          <p:cNvPr id="3" name="Content Placeholder 2"/>
          <p:cNvSpPr>
            <a:spLocks noGrp="1"/>
          </p:cNvSpPr>
          <p:nvPr>
            <p:ph idx="1"/>
          </p:nvPr>
        </p:nvSpPr>
        <p:spPr>
          <a:xfrm>
            <a:off x="381000" y="1417638"/>
            <a:ext cx="8458200" cy="5211762"/>
          </a:xfrm>
        </p:spPr>
        <p:txBody>
          <a:bodyPr/>
          <a:lstStyle/>
          <a:p>
            <a:endParaRPr lang="en-US" sz="1800" dirty="0"/>
          </a:p>
          <a:p>
            <a:r>
              <a:rPr lang="en-US" sz="2000" dirty="0"/>
              <a:t>Similar to the outpatient example, the medical student reviews the note after it is edited and signed by the resident to learn from any edits or additions that the teaching physician </a:t>
            </a:r>
            <a:r>
              <a:rPr lang="en-US" sz="2000" dirty="0" smtClean="0"/>
              <a:t>made</a:t>
            </a:r>
            <a:endParaRPr lang="en-US" sz="2000" dirty="0"/>
          </a:p>
          <a:p>
            <a:endParaRPr lang="en-US" sz="2000" dirty="0"/>
          </a:p>
          <a:p>
            <a:pPr marL="914400" lvl="2" indent="0">
              <a:buNone/>
            </a:pPr>
            <a:endParaRPr lang="en-US" sz="1800" dirty="0"/>
          </a:p>
        </p:txBody>
      </p:sp>
    </p:spTree>
    <p:extLst>
      <p:ext uri="{BB962C8B-B14F-4D97-AF65-F5344CB8AC3E}">
        <p14:creationId xmlns:p14="http://schemas.microsoft.com/office/powerpoint/2010/main" val="354286802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8436102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2"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sm" len="sm"/>
            <a:tailEnd type="none" w="sm" len="sm"/>
          </a:ln>
          <a:effectLst/>
        </p:spPr>
        <p:txBody>
          <a:bodyPr vert="horz" wrap="none" lIns="0" tIns="0" rIns="0" bIns="0" numCol="1" spcCol="0" rtlCol="0" anchor="t" anchorCtr="0" compatLnSpc="1">
            <a:prstTxWarp prst="textNoShape">
              <a:avLst/>
            </a:prstTxWarp>
            <a:noAutofit/>
          </a:bodyPr>
          <a:lstStyle/>
          <a:p>
            <a:endParaRPr kumimoji="0" lang="en-US" sz="2800" b="1" u="none" strike="noStrike" cap="none" normalizeH="0" dirty="0" smtClean="0">
              <a:ln>
                <a:noFill/>
              </a:ln>
              <a:solidFill>
                <a:schemeClr val="tx1"/>
              </a:solidFill>
              <a:effectLst/>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457200" y="914400"/>
            <a:ext cx="8229600" cy="655638"/>
          </a:xfrm>
        </p:spPr>
        <p:txBody>
          <a:bodyPr/>
          <a:lstStyle/>
          <a:p>
            <a:r>
              <a:rPr lang="en-US" sz="2800" dirty="0"/>
              <a:t>If an Attending and Resident are Both Involved in the Visit</a:t>
            </a:r>
          </a:p>
        </p:txBody>
      </p:sp>
      <p:sp>
        <p:nvSpPr>
          <p:cNvPr id="3" name="Content Placeholder 2"/>
          <p:cNvSpPr>
            <a:spLocks noGrp="1"/>
          </p:cNvSpPr>
          <p:nvPr>
            <p:ph idx="1"/>
          </p:nvPr>
        </p:nvSpPr>
        <p:spPr>
          <a:xfrm>
            <a:off x="342900" y="2057400"/>
            <a:ext cx="8458200" cy="3352800"/>
          </a:xfrm>
        </p:spPr>
        <p:txBody>
          <a:bodyPr/>
          <a:lstStyle/>
          <a:p>
            <a:r>
              <a:rPr lang="en-US" sz="2000" dirty="0"/>
              <a:t>The resident physician attests to their physical presence during the encounter. If applicable, the resident attests to reviewing the history and exam.</a:t>
            </a:r>
          </a:p>
          <a:p>
            <a:pPr marL="0" indent="0">
              <a:buNone/>
            </a:pPr>
            <a:endParaRPr lang="en-US" sz="2000" dirty="0"/>
          </a:p>
          <a:p>
            <a:r>
              <a:rPr lang="en-US" sz="2000" dirty="0"/>
              <a:t>The attending physician attests to the applicable teaching guidelines i.e., being present for key and critical portions of the visit for the resident’s contribution.</a:t>
            </a:r>
          </a:p>
          <a:p>
            <a:pPr marL="0" indent="0">
              <a:buNone/>
            </a:pPr>
            <a:endParaRPr lang="en-US" sz="2000" dirty="0"/>
          </a:p>
          <a:p>
            <a:r>
              <a:rPr lang="en-US" sz="2000" dirty="0"/>
              <a:t>The attending physician would also attest that they reviewed and updated the medical student documentation and  that they personally performed or re-performed the physical exam and medical decision making.</a:t>
            </a:r>
          </a:p>
          <a:p>
            <a:endParaRPr lang="en-US" sz="2000" dirty="0"/>
          </a:p>
          <a:p>
            <a:endParaRPr lang="en-US" dirty="0">
              <a:solidFill>
                <a:srgbClr val="FF0000"/>
              </a:solidFill>
            </a:endParaRPr>
          </a:p>
        </p:txBody>
      </p:sp>
    </p:spTree>
    <p:extLst>
      <p:ext uri="{BB962C8B-B14F-4D97-AF65-F5344CB8AC3E}">
        <p14:creationId xmlns:p14="http://schemas.microsoft.com/office/powerpoint/2010/main" val="211942383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Module </a:t>
            </a:r>
            <a:r>
              <a:rPr lang="en-US" dirty="0" smtClean="0"/>
              <a:t>Assessment</a:t>
            </a:r>
            <a:endParaRPr lang="en-US" dirty="0"/>
          </a:p>
        </p:txBody>
      </p:sp>
      <p:sp>
        <p:nvSpPr>
          <p:cNvPr id="3" name="Content Placeholder 2"/>
          <p:cNvSpPr>
            <a:spLocks noGrp="1"/>
          </p:cNvSpPr>
          <p:nvPr>
            <p:ph idx="1"/>
          </p:nvPr>
        </p:nvSpPr>
        <p:spPr>
          <a:xfrm>
            <a:off x="381000" y="1417638"/>
            <a:ext cx="8458200" cy="5287962"/>
          </a:xfrm>
        </p:spPr>
        <p:txBody>
          <a:bodyPr/>
          <a:lstStyle/>
          <a:p>
            <a:pPr marL="0" indent="0">
              <a:buNone/>
            </a:pPr>
            <a:r>
              <a:rPr lang="en-US" sz="1800" dirty="0"/>
              <a:t>You have completed your online </a:t>
            </a:r>
            <a:r>
              <a:rPr lang="en-US" sz="1800" dirty="0" smtClean="0"/>
              <a:t>training; however</a:t>
            </a:r>
            <a:r>
              <a:rPr lang="en-US" sz="1800" dirty="0"/>
              <a:t>, you are not done yet!</a:t>
            </a:r>
          </a:p>
          <a:p>
            <a:pPr marL="0" indent="0">
              <a:buNone/>
            </a:pPr>
            <a:r>
              <a:rPr lang="en-US" sz="1800" dirty="0"/>
              <a:t/>
            </a:r>
            <a:br>
              <a:rPr lang="en-US" sz="1800" dirty="0"/>
            </a:br>
            <a:r>
              <a:rPr lang="en-US" sz="1800" dirty="0"/>
              <a:t>Once you return to the Learner tab, please follow the steps below for accessing the </a:t>
            </a:r>
            <a:r>
              <a:rPr lang="en-US" sz="1800" b="1" i="1" dirty="0"/>
              <a:t>Required Assessment</a:t>
            </a:r>
            <a:r>
              <a:rPr lang="en-US" sz="1800" i="1" dirty="0"/>
              <a:t> </a:t>
            </a:r>
            <a:r>
              <a:rPr lang="en-US" sz="1800" dirty="0"/>
              <a:t>for full completion of your training:</a:t>
            </a:r>
            <a:br>
              <a:rPr lang="en-US" sz="1800" dirty="0"/>
            </a:br>
            <a:r>
              <a:rPr lang="en-US" sz="1800" dirty="0"/>
              <a:t/>
            </a:r>
            <a:br>
              <a:rPr lang="en-US" sz="1800" dirty="0"/>
            </a:br>
            <a:r>
              <a:rPr lang="en-US" sz="1800" b="1" dirty="0"/>
              <a:t>1)</a:t>
            </a:r>
            <a:r>
              <a:rPr lang="en-US" sz="1800" dirty="0"/>
              <a:t>  Search for, </a:t>
            </a:r>
            <a:r>
              <a:rPr lang="en-US" sz="1800" b="1" dirty="0"/>
              <a:t>“Medical Student Application Phase” </a:t>
            </a:r>
            <a:r>
              <a:rPr lang="en-US" sz="1800" dirty="0"/>
              <a:t>in the search field located in the top right side of your Self home dashboard in LMS.</a:t>
            </a:r>
            <a:br>
              <a:rPr lang="en-US" sz="1800" dirty="0"/>
            </a:br>
            <a:r>
              <a:rPr lang="en-US" sz="1800" dirty="0"/>
              <a:t/>
            </a:r>
            <a:br>
              <a:rPr lang="en-US" sz="1800" dirty="0"/>
            </a:br>
            <a:r>
              <a:rPr lang="en-US" sz="1800" b="1" dirty="0"/>
              <a:t>2)</a:t>
            </a:r>
            <a:r>
              <a:rPr lang="en-US" sz="1800" dirty="0"/>
              <a:t> Find the Assessment within the Search Results in LMS and choose </a:t>
            </a:r>
            <a:r>
              <a:rPr lang="en-US" sz="1800" b="1" dirty="0"/>
              <a:t>Register </a:t>
            </a:r>
            <a:r>
              <a:rPr lang="en-US" sz="1800" dirty="0"/>
              <a:t>from the Select dropdown menu to the right of the activity.</a:t>
            </a:r>
            <a:br>
              <a:rPr lang="en-US" sz="1800" dirty="0"/>
            </a:br>
            <a:r>
              <a:rPr lang="en-US" sz="1800" b="1" dirty="0"/>
              <a:t/>
            </a:r>
            <a:br>
              <a:rPr lang="en-US" sz="1800" b="1" dirty="0"/>
            </a:br>
            <a:r>
              <a:rPr lang="en-US" sz="1800" b="1" dirty="0"/>
              <a:t>3)</a:t>
            </a:r>
            <a:r>
              <a:rPr lang="en-US" sz="1800" dirty="0"/>
              <a:t> Select the </a:t>
            </a:r>
            <a:r>
              <a:rPr lang="en-US" sz="1800" dirty="0" smtClean="0"/>
              <a:t>button </a:t>
            </a:r>
            <a:r>
              <a:rPr lang="en-US" sz="1800" dirty="0"/>
              <a:t>in the bottom right of the NEXT screen to register for the </a:t>
            </a:r>
            <a:r>
              <a:rPr lang="en-US" sz="1800" b="1" dirty="0"/>
              <a:t>Medical Student Application Phase Assessment.</a:t>
            </a:r>
            <a:br>
              <a:rPr lang="en-US" sz="1800" b="1" dirty="0"/>
            </a:br>
            <a:r>
              <a:rPr lang="en-US" sz="1800" b="1" dirty="0"/>
              <a:t/>
            </a:r>
            <a:br>
              <a:rPr lang="en-US" sz="1800" b="1" dirty="0"/>
            </a:br>
            <a:r>
              <a:rPr lang="en-US" sz="1800" b="1" dirty="0"/>
              <a:t>4)</a:t>
            </a:r>
            <a:r>
              <a:rPr lang="en-US" sz="1800" dirty="0"/>
              <a:t> Click the </a:t>
            </a:r>
            <a:r>
              <a:rPr lang="en-US" sz="1800" dirty="0" smtClean="0"/>
              <a:t>button </a:t>
            </a:r>
            <a:r>
              <a:rPr lang="en-US" sz="1800" dirty="0"/>
              <a:t>on the top right of the NEXT screen to begin your Assessment.</a:t>
            </a:r>
            <a:br>
              <a:rPr lang="en-US" sz="1800" dirty="0"/>
            </a:br>
            <a:endParaRPr lang="en-US" sz="1600" dirty="0"/>
          </a:p>
          <a:p>
            <a:pPr marL="0" indent="0">
              <a:buNone/>
            </a:pPr>
            <a:r>
              <a:rPr lang="en-US" sz="1600" b="1" dirty="0" smtClean="0"/>
              <a:t>Contact </a:t>
            </a:r>
            <a:r>
              <a:rPr lang="en-US" sz="1600" b="1" dirty="0" smtClean="0">
                <a:hlinkClick r:id="rId2"/>
              </a:rPr>
              <a:t>Epictraining@unchealth.unc.edu</a:t>
            </a:r>
            <a:r>
              <a:rPr lang="en-US" sz="1600" b="1" dirty="0" smtClean="0"/>
              <a:t>, if you encounter any problems accessing the assessment.</a:t>
            </a:r>
            <a:endParaRPr lang="en-US" sz="1600" b="1" dirty="0"/>
          </a:p>
        </p:txBody>
      </p:sp>
    </p:spTree>
    <p:extLst>
      <p:ext uri="{BB962C8B-B14F-4D97-AF65-F5344CB8AC3E}">
        <p14:creationId xmlns:p14="http://schemas.microsoft.com/office/powerpoint/2010/main" val="123975526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r>
              <a:rPr lang="en-US" dirty="0" smtClean="0"/>
              <a:t>Students </a:t>
            </a:r>
            <a:r>
              <a:rPr lang="en-US" dirty="0"/>
              <a:t>can contribute in important ways to patient care by documenting in the medical </a:t>
            </a:r>
            <a:r>
              <a:rPr lang="en-US" dirty="0" smtClean="0"/>
              <a:t>record.</a:t>
            </a:r>
            <a:endParaRPr lang="en-US" dirty="0"/>
          </a:p>
          <a:p>
            <a:r>
              <a:rPr lang="en-US" dirty="0"/>
              <a:t>Students must present findings from the history, physical exam, and assessment/plan in the physical presence of the attending or resident. Ideally the patient should be present during the presentation as well.</a:t>
            </a:r>
          </a:p>
          <a:p>
            <a:r>
              <a:rPr lang="en-US" dirty="0"/>
              <a:t>Teaching physicians must review and edit as </a:t>
            </a:r>
            <a:r>
              <a:rPr lang="en-US" dirty="0" smtClean="0"/>
              <a:t>necessary </a:t>
            </a:r>
            <a:r>
              <a:rPr lang="en-US" dirty="0"/>
              <a:t>the</a:t>
            </a:r>
            <a:r>
              <a:rPr lang="en-US" dirty="0" smtClean="0"/>
              <a:t> student </a:t>
            </a:r>
            <a:r>
              <a:rPr lang="en-US" dirty="0"/>
              <a:t>note and attest that the attending or resident verified the information in the </a:t>
            </a:r>
            <a:r>
              <a:rPr lang="en-US" dirty="0" smtClean="0"/>
              <a:t>note.</a:t>
            </a:r>
            <a:endParaRPr lang="en-US" dirty="0"/>
          </a:p>
          <a:p>
            <a:endParaRPr lang="en-US" dirty="0"/>
          </a:p>
        </p:txBody>
      </p:sp>
    </p:spTree>
    <p:extLst>
      <p:ext uri="{BB962C8B-B14F-4D97-AF65-F5344CB8AC3E}">
        <p14:creationId xmlns:p14="http://schemas.microsoft.com/office/powerpoint/2010/main" val="163921294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0D720-B07E-49DC-A196-F3DD40629250}"/>
              </a:ext>
            </a:extLst>
          </p:cNvPr>
          <p:cNvSpPr>
            <a:spLocks noGrp="1"/>
          </p:cNvSpPr>
          <p:nvPr>
            <p:ph type="title"/>
          </p:nvPr>
        </p:nvSpPr>
        <p:spPr>
          <a:xfrm>
            <a:off x="1981200" y="381000"/>
            <a:ext cx="6781800" cy="838200"/>
          </a:xfrm>
        </p:spPr>
        <p:txBody>
          <a:bodyPr/>
          <a:lstStyle/>
          <a:p>
            <a:r>
              <a:rPr lang="en-US" sz="2800" dirty="0"/>
              <a:t>Purpose of this Training</a:t>
            </a:r>
            <a:br>
              <a:rPr lang="en-US" sz="2800" dirty="0"/>
            </a:br>
            <a:endParaRPr lang="en-US" sz="2800" dirty="0">
              <a:highlight>
                <a:srgbClr val="FFFF00"/>
              </a:highlight>
            </a:endParaRPr>
          </a:p>
        </p:txBody>
      </p:sp>
      <p:sp>
        <p:nvSpPr>
          <p:cNvPr id="3" name="Content Placeholder 2">
            <a:extLst>
              <a:ext uri="{FF2B5EF4-FFF2-40B4-BE49-F238E27FC236}">
                <a16:creationId xmlns:a16="http://schemas.microsoft.com/office/drawing/2014/main" id="{3C50A75E-A2D9-4A98-B44C-36E2C49A4576}"/>
              </a:ext>
            </a:extLst>
          </p:cNvPr>
          <p:cNvSpPr>
            <a:spLocks noGrp="1"/>
          </p:cNvSpPr>
          <p:nvPr>
            <p:ph idx="1"/>
          </p:nvPr>
        </p:nvSpPr>
        <p:spPr/>
        <p:txBody>
          <a:bodyPr/>
          <a:lstStyle/>
          <a:p>
            <a:r>
              <a:rPr lang="en-US" sz="2000" dirty="0" smtClean="0"/>
              <a:t>This </a:t>
            </a:r>
            <a:r>
              <a:rPr lang="en-US" sz="2000" dirty="0"/>
              <a:t>presentation provides medical students with guidance on:</a:t>
            </a:r>
          </a:p>
          <a:p>
            <a:pPr lvl="1">
              <a:buFont typeface="Wingdings" panose="05000000000000000000" pitchFamily="2" charset="2"/>
              <a:buChar char="Ø"/>
            </a:pPr>
            <a:r>
              <a:rPr lang="en-US" sz="2000" dirty="0" smtClean="0"/>
              <a:t>Rules </a:t>
            </a:r>
            <a:r>
              <a:rPr lang="en-US" sz="2000" dirty="0"/>
              <a:t>medical students need to follow when documenting in the EHR as a non-licensed health professional student </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Areas where students can help with documentation</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Workflow students and supervising </a:t>
            </a:r>
            <a:r>
              <a:rPr lang="en-US" sz="2000" dirty="0" smtClean="0"/>
              <a:t>residents, attendings, and community physician preceptors </a:t>
            </a:r>
            <a:r>
              <a:rPr lang="en-US" sz="2000" dirty="0"/>
              <a:t>should follow when writing notes </a:t>
            </a:r>
            <a:endParaRPr lang="en-US" sz="2000" dirty="0" smtClean="0"/>
          </a:p>
          <a:p>
            <a:pPr lvl="1">
              <a:buFont typeface="Wingdings" panose="05000000000000000000" pitchFamily="2" charset="2"/>
              <a:buChar char="Ø"/>
            </a:pPr>
            <a:endParaRPr lang="en-US" sz="2000" dirty="0" smtClean="0"/>
          </a:p>
          <a:p>
            <a:pPr>
              <a:buFont typeface="Wingdings" panose="05000000000000000000" pitchFamily="2" charset="2"/>
              <a:buChar char="Ø"/>
            </a:pPr>
            <a:r>
              <a:rPr lang="en-US" dirty="0" smtClean="0"/>
              <a:t>In this presentation, “teaching physician” refers to supervising residents, attendings, and community physician preceptors</a:t>
            </a:r>
            <a:endParaRPr lang="en-US" dirty="0"/>
          </a:p>
          <a:p>
            <a:pPr lvl="1"/>
            <a:endParaRPr lang="en-US" dirty="0"/>
          </a:p>
          <a:p>
            <a:endParaRPr lang="en-US" dirty="0"/>
          </a:p>
        </p:txBody>
      </p:sp>
    </p:spTree>
    <p:extLst>
      <p:ext uri="{BB962C8B-B14F-4D97-AF65-F5344CB8AC3E}">
        <p14:creationId xmlns:p14="http://schemas.microsoft.com/office/powerpoint/2010/main" val="261078908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127CD-D141-4F38-BDEE-EFD9639A7ACF}"/>
              </a:ext>
            </a:extLst>
          </p:cNvPr>
          <p:cNvSpPr>
            <a:spLocks noGrp="1"/>
          </p:cNvSpPr>
          <p:nvPr>
            <p:ph type="title"/>
          </p:nvPr>
        </p:nvSpPr>
        <p:spPr/>
        <p:txBody>
          <a:bodyPr/>
          <a:lstStyle/>
          <a:p>
            <a:r>
              <a:rPr lang="en-US" sz="2800" dirty="0"/>
              <a:t>A few notes to start</a:t>
            </a:r>
          </a:p>
        </p:txBody>
      </p:sp>
      <p:sp>
        <p:nvSpPr>
          <p:cNvPr id="3" name="Content Placeholder 2">
            <a:extLst>
              <a:ext uri="{FF2B5EF4-FFF2-40B4-BE49-F238E27FC236}">
                <a16:creationId xmlns:a16="http://schemas.microsoft.com/office/drawing/2014/main" id="{F24446E3-1007-4339-9268-D9127B150218}"/>
              </a:ext>
            </a:extLst>
          </p:cNvPr>
          <p:cNvSpPr>
            <a:spLocks noGrp="1"/>
          </p:cNvSpPr>
          <p:nvPr>
            <p:ph idx="1"/>
          </p:nvPr>
        </p:nvSpPr>
        <p:spPr/>
        <p:txBody>
          <a:bodyPr/>
          <a:lstStyle/>
          <a:p>
            <a:endParaRPr lang="en-US" sz="2000" dirty="0"/>
          </a:p>
          <a:p>
            <a:r>
              <a:rPr lang="en-US" sz="2000" dirty="0"/>
              <a:t>You will work with resident and attending physicians in the inpatient and outpatient settings. This training applies to work you will be doing with both residents and attending physicians who are teaching </a:t>
            </a:r>
            <a:r>
              <a:rPr lang="en-US" sz="2000" dirty="0" smtClean="0"/>
              <a:t>you </a:t>
            </a:r>
            <a:endParaRPr lang="en-US" sz="2000" dirty="0"/>
          </a:p>
          <a:p>
            <a:endParaRPr lang="en-US" sz="2000" dirty="0"/>
          </a:p>
          <a:p>
            <a:r>
              <a:rPr lang="en-US" sz="2000" dirty="0"/>
              <a:t>What you will learn in this presentation applies to both inpatient and outpatient settings at UNC including the Physicians Network (PN) practices. It does </a:t>
            </a:r>
            <a:r>
              <a:rPr lang="en-US" sz="2000" dirty="0" smtClean="0"/>
              <a:t>not always </a:t>
            </a:r>
            <a:r>
              <a:rPr lang="en-US" sz="2000" dirty="0"/>
              <a:t>apply to settings outside the UNC system. These settings may have different policies related to student </a:t>
            </a:r>
            <a:r>
              <a:rPr lang="en-US" sz="2000" dirty="0" smtClean="0"/>
              <a:t>documentation</a:t>
            </a:r>
            <a:endParaRPr lang="en-US" sz="2000" dirty="0"/>
          </a:p>
          <a:p>
            <a:endParaRPr lang="en-US" sz="2000" dirty="0"/>
          </a:p>
          <a:p>
            <a:endParaRPr lang="en-US" sz="2000" dirty="0"/>
          </a:p>
        </p:txBody>
      </p:sp>
    </p:spTree>
    <p:extLst>
      <p:ext uri="{BB962C8B-B14F-4D97-AF65-F5344CB8AC3E}">
        <p14:creationId xmlns:p14="http://schemas.microsoft.com/office/powerpoint/2010/main" val="230887326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1</a:t>
            </a:r>
            <a:r>
              <a:rPr lang="en-US" dirty="0">
                <a:highlight>
                  <a:srgbClr val="FFFF00"/>
                </a:highlight>
              </a:rPr>
              <a:t> </a:t>
            </a:r>
            <a:r>
              <a:rPr lang="en-US" strike="sngStrike" dirty="0"/>
              <a:t/>
            </a:r>
            <a:br>
              <a:rPr lang="en-US" strike="sngStrike" dirty="0"/>
            </a:br>
            <a:r>
              <a:rPr lang="en-US" dirty="0"/>
              <a:t>Using the EHR for clinical care besides writing notes</a:t>
            </a:r>
            <a:br>
              <a:rPr lang="en-US" dirty="0"/>
            </a:br>
            <a:endParaRPr lang="en-US" strike="sngStrike" dirty="0">
              <a:highlight>
                <a:srgbClr val="FFFF00"/>
              </a:highlight>
            </a:endParaRPr>
          </a:p>
        </p:txBody>
      </p:sp>
    </p:spTree>
    <p:extLst>
      <p:ext uri="{BB962C8B-B14F-4D97-AF65-F5344CB8AC3E}">
        <p14:creationId xmlns:p14="http://schemas.microsoft.com/office/powerpoint/2010/main" val="270121692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students can do in the ambulatory setting </a:t>
            </a:r>
            <a:r>
              <a:rPr lang="en-US" sz="1800" dirty="0"/>
              <a:t>(with permission of the attending or resident) </a:t>
            </a:r>
          </a:p>
        </p:txBody>
      </p:sp>
      <p:sp>
        <p:nvSpPr>
          <p:cNvPr id="3" name="Content Placeholder 2"/>
          <p:cNvSpPr>
            <a:spLocks noGrp="1"/>
          </p:cNvSpPr>
          <p:nvPr>
            <p:ph idx="1"/>
          </p:nvPr>
        </p:nvSpPr>
        <p:spPr>
          <a:xfrm>
            <a:off x="342900" y="1524000"/>
            <a:ext cx="8458200" cy="4913313"/>
          </a:xfrm>
        </p:spPr>
        <p:txBody>
          <a:bodyPr/>
          <a:lstStyle/>
          <a:p>
            <a:pPr algn="just"/>
            <a:endParaRPr lang="en-US" sz="1600" b="1" dirty="0">
              <a:solidFill>
                <a:schemeClr val="accent2"/>
              </a:solidFill>
            </a:endParaRPr>
          </a:p>
          <a:p>
            <a:pPr algn="just"/>
            <a:r>
              <a:rPr lang="en-US" sz="1600" b="1" dirty="0">
                <a:solidFill>
                  <a:schemeClr val="accent2"/>
                </a:solidFill>
              </a:rPr>
              <a:t>Pend orders: </a:t>
            </a:r>
            <a:r>
              <a:rPr lang="en-US" sz="1600" dirty="0">
                <a:solidFill>
                  <a:schemeClr val="accent2"/>
                </a:solidFill>
              </a:rPr>
              <a:t>Med</a:t>
            </a:r>
            <a:r>
              <a:rPr lang="en-US" sz="1600" dirty="0" smtClean="0">
                <a:solidFill>
                  <a:schemeClr val="accent2"/>
                </a:solidFill>
              </a:rPr>
              <a:t>ical </a:t>
            </a:r>
            <a:r>
              <a:rPr lang="en-US" sz="1600" dirty="0">
                <a:solidFill>
                  <a:schemeClr val="accent2"/>
                </a:solidFill>
              </a:rPr>
              <a:t>students may pend orders to be signed by an authorizing </a:t>
            </a:r>
            <a:r>
              <a:rPr lang="en-US" sz="1600" dirty="0" smtClean="0">
                <a:solidFill>
                  <a:schemeClr val="accent2"/>
                </a:solidFill>
              </a:rPr>
              <a:t>physician</a:t>
            </a:r>
            <a:endParaRPr lang="en-US" sz="1600" b="1" dirty="0">
              <a:solidFill>
                <a:schemeClr val="accent2"/>
              </a:solidFill>
            </a:endParaRPr>
          </a:p>
          <a:p>
            <a:pPr algn="just"/>
            <a:r>
              <a:rPr lang="en-US" sz="1600" b="1" dirty="0">
                <a:solidFill>
                  <a:schemeClr val="accent2"/>
                </a:solidFill>
              </a:rPr>
              <a:t>Problem List and Medication History: </a:t>
            </a:r>
            <a:r>
              <a:rPr lang="en-US" sz="1600" dirty="0">
                <a:solidFill>
                  <a:schemeClr val="accent2"/>
                </a:solidFill>
              </a:rPr>
              <a:t>The medical student may update the patient’s medication history and problem </a:t>
            </a:r>
            <a:r>
              <a:rPr lang="en-US" sz="1600" dirty="0" smtClean="0">
                <a:solidFill>
                  <a:schemeClr val="accent2"/>
                </a:solidFill>
              </a:rPr>
              <a:t>list.</a:t>
            </a:r>
            <a:r>
              <a:rPr lang="en-US" sz="1600" dirty="0" smtClean="0">
                <a:solidFill>
                  <a:srgbClr val="FF0000"/>
                </a:solidFill>
              </a:rPr>
              <a:t> </a:t>
            </a:r>
            <a:r>
              <a:rPr lang="en-US" sz="1600" dirty="0">
                <a:solidFill>
                  <a:schemeClr val="accent2"/>
                </a:solidFill>
              </a:rPr>
              <a:t>The medication history is updated in the Medication Tab within </a:t>
            </a:r>
            <a:r>
              <a:rPr lang="en-US" sz="1600" dirty="0" err="1">
                <a:solidFill>
                  <a:schemeClr val="accent2"/>
                </a:solidFill>
              </a:rPr>
              <a:t>Epic@UNC</a:t>
            </a:r>
            <a:r>
              <a:rPr lang="en-US" sz="1600" dirty="0">
                <a:solidFill>
                  <a:schemeClr val="accent2"/>
                </a:solidFill>
              </a:rPr>
              <a:t>.</a:t>
            </a:r>
          </a:p>
          <a:p>
            <a:pPr algn="just"/>
            <a:r>
              <a:rPr lang="en-US" sz="1600" b="1" dirty="0">
                <a:solidFill>
                  <a:schemeClr val="accent2"/>
                </a:solidFill>
              </a:rPr>
              <a:t>Add/Update the PFSH and ROS</a:t>
            </a:r>
            <a:r>
              <a:rPr lang="en-US" sz="1600" dirty="0" smtClean="0">
                <a:solidFill>
                  <a:srgbClr val="FF0000"/>
                </a:solidFill>
              </a:rPr>
              <a:t>: </a:t>
            </a:r>
            <a:r>
              <a:rPr lang="en-US" sz="1600" dirty="0">
                <a:solidFill>
                  <a:schemeClr val="accent2"/>
                </a:solidFill>
              </a:rPr>
              <a:t>The medical student may add/update past, family, and social history and review of systems. The physician or APP is responsible for confirming this information and authenticating their note.</a:t>
            </a:r>
          </a:p>
          <a:p>
            <a:pPr algn="just"/>
            <a:r>
              <a:rPr lang="en-US" sz="1600" b="1" dirty="0">
                <a:solidFill>
                  <a:schemeClr val="accent2"/>
                </a:solidFill>
              </a:rPr>
              <a:t>Transcribing External Test Results:</a:t>
            </a:r>
            <a:r>
              <a:rPr lang="en-US" sz="1600" dirty="0">
                <a:solidFill>
                  <a:schemeClr val="accent2"/>
                </a:solidFill>
              </a:rPr>
              <a:t> The medical student may view and transcribe external test results in the “Enter/Edit Results” activity section of Epic@UNC to document a patient’s outside health maintenance </a:t>
            </a:r>
            <a:r>
              <a:rPr lang="en-US" sz="1600" dirty="0" smtClean="0">
                <a:solidFill>
                  <a:schemeClr val="accent2"/>
                </a:solidFill>
              </a:rPr>
              <a:t>records </a:t>
            </a:r>
            <a:endParaRPr lang="en-US" sz="1600" b="1" dirty="0">
              <a:solidFill>
                <a:schemeClr val="accent2"/>
              </a:solidFill>
            </a:endParaRPr>
          </a:p>
          <a:p>
            <a:pPr algn="just"/>
            <a:r>
              <a:rPr lang="en-US" sz="1600" b="1" dirty="0">
                <a:solidFill>
                  <a:schemeClr val="accent2"/>
                </a:solidFill>
              </a:rPr>
              <a:t>Schedule:</a:t>
            </a:r>
            <a:r>
              <a:rPr lang="en-US" sz="1600" dirty="0">
                <a:solidFill>
                  <a:schemeClr val="accent2"/>
                </a:solidFill>
              </a:rPr>
              <a:t> The medical student may update visit planning comments in the patient’s schedule  </a:t>
            </a:r>
            <a:endParaRPr lang="en-US" sz="1600" b="1" dirty="0">
              <a:solidFill>
                <a:schemeClr val="accent2"/>
              </a:solidFill>
            </a:endParaRPr>
          </a:p>
          <a:p>
            <a:pPr algn="just"/>
            <a:r>
              <a:rPr lang="en-US" sz="1600" b="1" dirty="0">
                <a:solidFill>
                  <a:schemeClr val="accent2"/>
                </a:solidFill>
              </a:rPr>
              <a:t>After Visit Summary: </a:t>
            </a:r>
            <a:r>
              <a:rPr lang="en-US" sz="1600" dirty="0">
                <a:solidFill>
                  <a:schemeClr val="accent2"/>
                </a:solidFill>
              </a:rPr>
              <a:t>Medical students may participate in creating the patient “After Visit Summary</a:t>
            </a:r>
            <a:r>
              <a:rPr lang="en-US" sz="1600" dirty="0" smtClean="0">
                <a:solidFill>
                  <a:schemeClr val="accent2"/>
                </a:solidFill>
              </a:rPr>
              <a:t>”</a:t>
            </a:r>
          </a:p>
          <a:p>
            <a:pPr lvl="1"/>
            <a:endParaRPr lang="en-US" sz="1500" dirty="0">
              <a:solidFill>
                <a:schemeClr val="tx1"/>
              </a:solidFill>
            </a:endParaRPr>
          </a:p>
          <a:p>
            <a:pPr lvl="1"/>
            <a:endParaRPr lang="en-US" sz="2400" dirty="0"/>
          </a:p>
          <a:p>
            <a:endParaRPr lang="en-US" dirty="0"/>
          </a:p>
        </p:txBody>
      </p:sp>
    </p:spTree>
    <p:extLst>
      <p:ext uri="{BB962C8B-B14F-4D97-AF65-F5344CB8AC3E}">
        <p14:creationId xmlns:p14="http://schemas.microsoft.com/office/powerpoint/2010/main" val="42724718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students can do in the inpatient setting</a:t>
            </a:r>
            <a:br>
              <a:rPr lang="en-US" sz="2800" dirty="0"/>
            </a:br>
            <a:r>
              <a:rPr lang="en-US" sz="1800" dirty="0"/>
              <a:t>(with permission of the attending or resident) </a:t>
            </a:r>
          </a:p>
        </p:txBody>
      </p:sp>
      <p:sp>
        <p:nvSpPr>
          <p:cNvPr id="3" name="Content Placeholder 2"/>
          <p:cNvSpPr>
            <a:spLocks noGrp="1"/>
          </p:cNvSpPr>
          <p:nvPr>
            <p:ph idx="1"/>
          </p:nvPr>
        </p:nvSpPr>
        <p:spPr>
          <a:xfrm>
            <a:off x="257695" y="1524000"/>
            <a:ext cx="8458200" cy="4714875"/>
          </a:xfrm>
        </p:spPr>
        <p:txBody>
          <a:bodyPr/>
          <a:lstStyle/>
          <a:p>
            <a:pPr algn="just"/>
            <a:r>
              <a:rPr lang="en-US" sz="1600" b="1" dirty="0">
                <a:solidFill>
                  <a:schemeClr val="accent2"/>
                </a:solidFill>
              </a:rPr>
              <a:t>Pend orders: </a:t>
            </a:r>
            <a:r>
              <a:rPr lang="en-US" sz="1600" dirty="0">
                <a:solidFill>
                  <a:schemeClr val="accent2"/>
                </a:solidFill>
              </a:rPr>
              <a:t>Me</a:t>
            </a:r>
            <a:r>
              <a:rPr lang="en-US" sz="1600" dirty="0" smtClean="0">
                <a:solidFill>
                  <a:schemeClr val="accent2"/>
                </a:solidFill>
              </a:rPr>
              <a:t>dical </a:t>
            </a:r>
            <a:r>
              <a:rPr lang="en-US" sz="1600" dirty="0">
                <a:solidFill>
                  <a:schemeClr val="accent2"/>
                </a:solidFill>
              </a:rPr>
              <a:t>students may pend orders to be signed by an authorizing </a:t>
            </a:r>
            <a:r>
              <a:rPr lang="en-US" sz="1600" dirty="0" smtClean="0">
                <a:solidFill>
                  <a:schemeClr val="accent2"/>
                </a:solidFill>
              </a:rPr>
              <a:t>physician</a:t>
            </a:r>
            <a:endParaRPr lang="en-US" sz="1600" b="1" dirty="0">
              <a:solidFill>
                <a:schemeClr val="accent2"/>
              </a:solidFill>
            </a:endParaRPr>
          </a:p>
          <a:p>
            <a:pPr algn="just"/>
            <a:r>
              <a:rPr lang="en-US" sz="1600" b="1" dirty="0">
                <a:solidFill>
                  <a:schemeClr val="accent2"/>
                </a:solidFill>
              </a:rPr>
              <a:t>Facilitate Care Team Communication:</a:t>
            </a:r>
            <a:r>
              <a:rPr lang="en-US" sz="1600" dirty="0">
                <a:solidFill>
                  <a:schemeClr val="accent2"/>
                </a:solidFill>
              </a:rPr>
              <a:t> Within the “Summary” activity section of Epic@UNC, the medical student may update their patient’s daily plan on the sign out list before leaving each day and add service-specific data to the sign out list.</a:t>
            </a:r>
          </a:p>
          <a:p>
            <a:pPr algn="just"/>
            <a:r>
              <a:rPr lang="en-US" sz="1600" dirty="0">
                <a:solidFill>
                  <a:schemeClr val="accent2"/>
                </a:solidFill>
              </a:rPr>
              <a:t>Add/Update the PFSH and ROS: The medical student may add/update past, family, and social history and review of systems. The physician or APP is responsible for confirming this information and authenticating their note.</a:t>
            </a:r>
          </a:p>
          <a:p>
            <a:pPr algn="just"/>
            <a:r>
              <a:rPr lang="en-US" sz="1600" b="1" dirty="0">
                <a:solidFill>
                  <a:schemeClr val="accent2"/>
                </a:solidFill>
              </a:rPr>
              <a:t>Problem List:</a:t>
            </a:r>
            <a:r>
              <a:rPr lang="en-US" sz="1600" dirty="0">
                <a:solidFill>
                  <a:schemeClr val="accent2"/>
                </a:solidFill>
              </a:rPr>
              <a:t> Medical Students may update their patient’s problem list </a:t>
            </a:r>
            <a:endParaRPr lang="en-US" sz="1600" b="1" dirty="0">
              <a:solidFill>
                <a:schemeClr val="accent2"/>
              </a:solidFill>
            </a:endParaRPr>
          </a:p>
          <a:p>
            <a:pPr algn="just"/>
            <a:r>
              <a:rPr lang="en-US" sz="1600" b="1" dirty="0">
                <a:solidFill>
                  <a:schemeClr val="accent2"/>
                </a:solidFill>
              </a:rPr>
              <a:t>Contribute to the Hospital Course:</a:t>
            </a:r>
            <a:r>
              <a:rPr lang="en-US" sz="1600" dirty="0">
                <a:solidFill>
                  <a:schemeClr val="accent2"/>
                </a:solidFill>
              </a:rPr>
              <a:t> Within the “Discharge” activity tab, the medical student may contribute to the patient’s hospital course and keep this updated for their </a:t>
            </a:r>
            <a:r>
              <a:rPr lang="en-US" sz="1600" dirty="0" smtClean="0">
                <a:solidFill>
                  <a:schemeClr val="accent2"/>
                </a:solidFill>
              </a:rPr>
              <a:t>patients</a:t>
            </a:r>
            <a:endParaRPr lang="en-US" sz="1600" b="1" dirty="0">
              <a:solidFill>
                <a:schemeClr val="accent2"/>
              </a:solidFill>
            </a:endParaRPr>
          </a:p>
          <a:p>
            <a:pPr algn="just"/>
            <a:r>
              <a:rPr lang="en-US" sz="1600" b="1" dirty="0">
                <a:solidFill>
                  <a:schemeClr val="accent2"/>
                </a:solidFill>
              </a:rPr>
              <a:t>Medication History:</a:t>
            </a:r>
            <a:r>
              <a:rPr lang="en-US" sz="1600" dirty="0">
                <a:solidFill>
                  <a:schemeClr val="accent2"/>
                </a:solidFill>
              </a:rPr>
              <a:t> Within Epic@UNC, the medical student may use navigators to pend medication reconciliation for Admissions and Discharges on their </a:t>
            </a:r>
            <a:r>
              <a:rPr lang="en-US" sz="1600" dirty="0" smtClean="0">
                <a:solidFill>
                  <a:schemeClr val="accent2"/>
                </a:solidFill>
              </a:rPr>
              <a:t>inpatients</a:t>
            </a:r>
          </a:p>
          <a:p>
            <a:pPr algn="just"/>
            <a:endParaRPr lang="en-US" sz="1600" dirty="0">
              <a:solidFill>
                <a:schemeClr val="accent2"/>
              </a:solidFill>
            </a:endParaRPr>
          </a:p>
          <a:p>
            <a:pPr algn="just"/>
            <a:endParaRPr lang="en-US" sz="1400" dirty="0"/>
          </a:p>
          <a:p>
            <a:pPr lvl="1"/>
            <a:endParaRPr lang="en-US" sz="2400" dirty="0"/>
          </a:p>
          <a:p>
            <a:pPr lvl="1"/>
            <a:endParaRPr lang="en-US" sz="2400" dirty="0"/>
          </a:p>
          <a:p>
            <a:endParaRPr lang="en-US" dirty="0"/>
          </a:p>
        </p:txBody>
      </p:sp>
    </p:spTree>
    <p:extLst>
      <p:ext uri="{BB962C8B-B14F-4D97-AF65-F5344CB8AC3E}">
        <p14:creationId xmlns:p14="http://schemas.microsoft.com/office/powerpoint/2010/main" val="20515981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2</a:t>
            </a:r>
            <a:r>
              <a:rPr lang="en-US" dirty="0">
                <a:highlight>
                  <a:srgbClr val="FFFF00"/>
                </a:highlight>
              </a:rPr>
              <a:t> </a:t>
            </a:r>
            <a:r>
              <a:rPr lang="en-US" dirty="0"/>
              <a:t/>
            </a:r>
            <a:br>
              <a:rPr lang="en-US" dirty="0"/>
            </a:br>
            <a:r>
              <a:rPr lang="en-US" dirty="0"/>
              <a:t>Using the EHR to write notes</a:t>
            </a:r>
            <a:endParaRPr lang="en-US" dirty="0">
              <a:highlight>
                <a:srgbClr val="FFFF00"/>
              </a:highlight>
            </a:endParaRPr>
          </a:p>
        </p:txBody>
      </p:sp>
    </p:spTree>
    <p:extLst>
      <p:ext uri="{BB962C8B-B14F-4D97-AF65-F5344CB8AC3E}">
        <p14:creationId xmlns:p14="http://schemas.microsoft.com/office/powerpoint/2010/main" val="149693858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uFu3ByKZQ9aI6NGJ75I9k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uFu3ByKZQ9aI6NGJ75I9kA"/>
</p:tagLst>
</file>

<file path=ppt/theme/theme1.xml><?xml version="1.0" encoding="utf-8"?>
<a:theme xmlns:a="http://schemas.openxmlformats.org/drawingml/2006/main" name="SOMTemplate">
  <a:themeElements>
    <a:clrScheme name="SOMTemplate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fontScheme name="SOM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OM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OM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OM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OM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OM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OM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OM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OM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OM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OM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OM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OM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OMTemplate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Custom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oper">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SOMTemplate</Template>
  <TotalTime>34949</TotalTime>
  <Words>2216</Words>
  <Application>Microsoft Office PowerPoint</Application>
  <PresentationFormat>On-screen Show (4:3)</PresentationFormat>
  <Paragraphs>230</Paragraphs>
  <Slides>34</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34</vt:i4>
      </vt:variant>
    </vt:vector>
  </HeadingPairs>
  <TitlesOfParts>
    <vt:vector size="42" baseType="lpstr">
      <vt:lpstr>Arial</vt:lpstr>
      <vt:lpstr>Garamond</vt:lpstr>
      <vt:lpstr>Times New Roman</vt:lpstr>
      <vt:lpstr>Wingdings</vt:lpstr>
      <vt:lpstr>SOMTemplate</vt:lpstr>
      <vt:lpstr>Custom Design</vt:lpstr>
      <vt:lpstr>1_Custom Design</vt:lpstr>
      <vt:lpstr>think-cell Slide</vt:lpstr>
      <vt:lpstr>Documenting in the EHR as a Medical Student</vt:lpstr>
      <vt:lpstr>Introduction</vt:lpstr>
      <vt:lpstr>Introduction to the Clinical Setting</vt:lpstr>
      <vt:lpstr>Purpose of this Training </vt:lpstr>
      <vt:lpstr>A few notes to start</vt:lpstr>
      <vt:lpstr>Part 1  Using the EHR for clinical care besides writing notes </vt:lpstr>
      <vt:lpstr>What students can do in the ambulatory setting (with permission of the attending or resident) </vt:lpstr>
      <vt:lpstr>What students can do in the inpatient setting (with permission of the attending or resident) </vt:lpstr>
      <vt:lpstr>Part 2  Using the EHR to write notes</vt:lpstr>
      <vt:lpstr>Make Meaningful Contributions</vt:lpstr>
      <vt:lpstr>Important things to remember</vt:lpstr>
      <vt:lpstr>PowerPoint Presentation</vt:lpstr>
      <vt:lpstr>Other considerations</vt:lpstr>
      <vt:lpstr>Example – Clinical Case 1</vt:lpstr>
      <vt:lpstr>Chart Review &amp; Patient Visit</vt:lpstr>
      <vt:lpstr>Patient Presentation</vt:lpstr>
      <vt:lpstr>Student Workflow</vt:lpstr>
      <vt:lpstr>Student Workflow</vt:lpstr>
      <vt:lpstr>Teaching Physician Workflow </vt:lpstr>
      <vt:lpstr>Teaching Physician Workflow </vt:lpstr>
      <vt:lpstr>Attestation </vt:lpstr>
      <vt:lpstr>Ending the Encounter</vt:lpstr>
      <vt:lpstr>If an Attending and Resident are Both Involved in the Visit</vt:lpstr>
      <vt:lpstr>Example – Clinical Case 2</vt:lpstr>
      <vt:lpstr>Chart Review, Patient Visit &amp; Presentation</vt:lpstr>
      <vt:lpstr>Student Workflow</vt:lpstr>
      <vt:lpstr>Student Workflow</vt:lpstr>
      <vt:lpstr>Teaching Physician Workflow</vt:lpstr>
      <vt:lpstr>Teaching Physician Workflow</vt:lpstr>
      <vt:lpstr>Attestation </vt:lpstr>
      <vt:lpstr>Ending the Encounter</vt:lpstr>
      <vt:lpstr>If an Attending and Resident are Both Involved in the Visit</vt:lpstr>
      <vt:lpstr>Post Module Assessment</vt:lpstr>
      <vt:lpstr>Lessons Learned</vt:lpstr>
    </vt:vector>
  </TitlesOfParts>
  <Company>UNC-CH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Profile of The  Class of 2002</dc:title>
  <dc:creator>Paul Farel;Robin Davis Shuping</dc:creator>
  <cp:lastModifiedBy>Steiner, Beat D</cp:lastModifiedBy>
  <cp:revision>885</cp:revision>
  <cp:lastPrinted>2017-11-02T16:07:55Z</cp:lastPrinted>
  <dcterms:created xsi:type="dcterms:W3CDTF">1998-08-06T18:57:12Z</dcterms:created>
  <dcterms:modified xsi:type="dcterms:W3CDTF">2019-02-25T19:47:57Z</dcterms:modified>
</cp:coreProperties>
</file>